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доходов 120 496 273,15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Доходы от использования имущества, находящегося в государственной и муниципальной собственности</c:v>
                </c:pt>
                <c:pt idx="4">
                  <c:v>Доходы от оказания платных услуг и компенсации затрат государства</c:v>
                </c:pt>
                <c:pt idx="5">
                  <c:v>Штрафы, санкции, возмещение ущерба</c:v>
                </c:pt>
                <c:pt idx="6">
                  <c:v>БЕЗВОЗМЕЗДНЫЕ ПОСТУПЛЕНИЯ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1774142.52</c:v>
                </c:pt>
                <c:pt idx="1">
                  <c:v>25125.9</c:v>
                </c:pt>
                <c:pt idx="2">
                  <c:v>81190042.090000004</c:v>
                </c:pt>
                <c:pt idx="3">
                  <c:v>271668.78000000003</c:v>
                </c:pt>
                <c:pt idx="4">
                  <c:v>1545.24</c:v>
                </c:pt>
                <c:pt idx="5">
                  <c:v>485994.51</c:v>
                </c:pt>
                <c:pt idx="6">
                  <c:v>36747754.109999999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B2-4F03-8A8B-C52C6A9519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31928079"/>
        <c:axId val="1031932655"/>
      </c:barChart>
      <c:catAx>
        <c:axId val="1031928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1932655"/>
        <c:crosses val="autoZero"/>
        <c:auto val="1"/>
        <c:lblAlgn val="ctr"/>
        <c:lblOffset val="100"/>
        <c:noMultiLvlLbl val="0"/>
      </c:catAx>
      <c:valAx>
        <c:axId val="10319326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1928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доходов 120 496 273,15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81-4DF8-BAA5-5648CD8FE967}"/>
                </c:ext>
              </c:extLst>
            </c:dLbl>
            <c:dLbl>
              <c:idx val="5"/>
              <c:layout>
                <c:manualLayout>
                  <c:x val="-2.6041666666666668E-2"/>
                  <c:y val="4.2592592592592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81-4DF8-BAA5-5648CD8FE967}"/>
                </c:ext>
              </c:extLst>
            </c:dLbl>
            <c:dLbl>
              <c:idx val="7"/>
              <c:layout>
                <c:manualLayout>
                  <c:x val="-2.1874999999999999E-2"/>
                  <c:y val="3.7037037037037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D81-4DF8-BAA5-5648CD8FE9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Лист1!$A$2:$A$24</c:f>
              <c:strCache>
                <c:ptCount val="23"/>
                <c:pt idx="0">
                  <c:v>НАЛОГОВЫЕ И НЕНАЛОГОВЫЕ ДОХОДЫ</c:v>
                </c:pt>
                <c:pt idx="1">
                  <c:v>Налоги на прибыль,доходы</c:v>
                </c:pt>
                <c:pt idx="2">
                  <c:v>Налог на доходы физических лиц</c:v>
                </c:pt>
                <c:pt idx="3">
                  <c:v>Налоги на совокупный доход</c:v>
                </c:pt>
                <c:pt idx="4">
                  <c:v>Единый сельскохозяйственный налог</c:v>
                </c:pt>
                <c:pt idx="5">
                  <c:v>Налоги на имущество</c:v>
                </c:pt>
                <c:pt idx="6">
                  <c:v>Налог на имущество физических лиц</c:v>
                </c:pt>
                <c:pt idx="7">
                  <c:v>Земельный налог</c:v>
                </c:pt>
                <c:pt idx="8">
                  <c:v>Доходы от использования имущества, находящегося в государственной и муниципальной собственности</c:v>
                </c:pt>
                <c:pt idx="9">
                  <c:v>Доходы, получаемые в виде арендной платы иной платы за передачу в возмездное пользование государственного и муниципального имущества ( за исключением имущества автономных учреждений, а также имущества государственных и муниципальных унитарных предприятий, </c:v>
                </c:pt>
                <c:pt idx="10">
                  <c:v>Плата по соглашениям об установлении сервитута в отношении земельных участков,находящихся в государственной или муниципальной собственности</c:v>
                </c:pt>
                <c:pt idx="11">
                  <c:v>Платежи от государственных и муниципальных унитарных предприятий</c:v>
                </c:pt>
                <c:pt idx="12">
                  <c:v>Прочие поступления от использования имущества, находящегося в собственности муниципальных районов (за исключением имущества муниципальных автономных учреждений, а также имущества муниципальных унитарных предприятий, в том числе казенных)</c:v>
                </c:pt>
                <c:pt idx="13">
                  <c:v>Доходы от оказания платных услуг и компенсации затрат государства</c:v>
                </c:pt>
                <c:pt idx="14">
                  <c:v>Доходы от компенсации затрат государства</c:v>
                </c:pt>
                <c:pt idx="15">
                  <c:v>Штрафы, санкции, возмещение ущерба</c:v>
                </c:pt>
                <c:pt idx="16">
                  <c:v>Штрафы, неустойки, пени, уплаченные в соответствии с законом или договором в случае не исполнения или ненадлежащего исполнения обязательств перед государственным (муниципальным)органом, органом управления государственным внебюджетным фондом, казенным учреж</c:v>
                </c:pt>
                <c:pt idx="17">
                  <c:v>Доходы от денежных взысканий (штрафов)поступающие в счет погашения задолженности, образовавшейсядо 1 января 2020 года, опдлежащие зачислению в бюджеты бюджетной системы Российской Федерации по нормативам, действовавшим в 2019 году</c:v>
                </c:pt>
                <c:pt idx="18">
                  <c:v>БЕЗВОЗМЕЗДНЫЕ ПОСТУПЛЕНИЯ</c:v>
                </c:pt>
                <c:pt idx="19">
                  <c:v>Безвозмездные поступления от других бюджетов бюджетной системы Российской Федерации</c:v>
                </c:pt>
                <c:pt idx="20">
                  <c:v>Дотации бюджетам бюджетной системы Российской Федерации</c:v>
                </c:pt>
                <c:pt idx="21">
                  <c:v>Субвенции бюджетам бюджетной системы Российской Федерации</c:v>
                </c:pt>
                <c:pt idx="22">
                  <c:v>Иные межбюджетные трансферты</c:v>
                </c:pt>
              </c:strCache>
            </c:strRef>
          </c:cat>
          <c:val>
            <c:numRef>
              <c:f>Лист1!$B$2:$B$24</c:f>
              <c:numCache>
                <c:formatCode>#,##0.00</c:formatCode>
                <c:ptCount val="23"/>
                <c:pt idx="0">
                  <c:v>83748519.040000007</c:v>
                </c:pt>
                <c:pt idx="1">
                  <c:v>1774142.52</c:v>
                </c:pt>
                <c:pt idx="2">
                  <c:v>1774142.52</c:v>
                </c:pt>
                <c:pt idx="3">
                  <c:v>25125.9</c:v>
                </c:pt>
                <c:pt idx="4">
                  <c:v>25125.9</c:v>
                </c:pt>
                <c:pt idx="5">
                  <c:v>81190042.090000004</c:v>
                </c:pt>
                <c:pt idx="6">
                  <c:v>13713324.09</c:v>
                </c:pt>
                <c:pt idx="7">
                  <c:v>67476718</c:v>
                </c:pt>
                <c:pt idx="8">
                  <c:v>271668.78000000003</c:v>
                </c:pt>
                <c:pt idx="9">
                  <c:v>144126</c:v>
                </c:pt>
                <c:pt idx="10">
                  <c:v>8368.6200000000008</c:v>
                </c:pt>
                <c:pt idx="11">
                  <c:v>91400</c:v>
                </c:pt>
                <c:pt idx="12">
                  <c:v>27774.16</c:v>
                </c:pt>
                <c:pt idx="13">
                  <c:v>1545.24</c:v>
                </c:pt>
                <c:pt idx="14">
                  <c:v>1545.24</c:v>
                </c:pt>
                <c:pt idx="15">
                  <c:v>485994.51</c:v>
                </c:pt>
                <c:pt idx="16">
                  <c:v>106870.91</c:v>
                </c:pt>
                <c:pt idx="17">
                  <c:v>379123.6</c:v>
                </c:pt>
                <c:pt idx="18">
                  <c:v>36747754.109999999</c:v>
                </c:pt>
                <c:pt idx="19">
                  <c:v>36747754.109999999</c:v>
                </c:pt>
                <c:pt idx="20">
                  <c:v>27745613.120000001</c:v>
                </c:pt>
                <c:pt idx="21">
                  <c:v>517400</c:v>
                </c:pt>
                <c:pt idx="22">
                  <c:v>8484740.9900000002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81-4DF8-BAA5-5648CD8FE9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8601615"/>
        <c:axId val="968607023"/>
      </c:barChart>
      <c:catAx>
        <c:axId val="968601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1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8607023"/>
        <c:crosses val="autoZero"/>
        <c:auto val="1"/>
        <c:lblAlgn val="ctr"/>
        <c:lblOffset val="100"/>
        <c:noMultiLvlLbl val="0"/>
      </c:catAx>
      <c:valAx>
        <c:axId val="9686070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8601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2.18749999999999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7F-4582-8E82-7C0F48E160D9}"/>
                </c:ext>
              </c:extLst>
            </c:dLbl>
            <c:dLbl>
              <c:idx val="9"/>
              <c:layout>
                <c:manualLayout>
                  <c:x val="-2.91666666666666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7F-4582-8E82-7C0F48E160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ВСЕГО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22070223.640000001</c:v>
                </c:pt>
                <c:pt idx="1">
                  <c:v>517400</c:v>
                </c:pt>
                <c:pt idx="2">
                  <c:v>2856847.32</c:v>
                </c:pt>
                <c:pt idx="3">
                  <c:v>36237560.340000004</c:v>
                </c:pt>
                <c:pt idx="4">
                  <c:v>67572085.290000007</c:v>
                </c:pt>
                <c:pt idx="5">
                  <c:v>79999.990000000005</c:v>
                </c:pt>
                <c:pt idx="6">
                  <c:v>1203425.83</c:v>
                </c:pt>
                <c:pt idx="7">
                  <c:v>821000</c:v>
                </c:pt>
                <c:pt idx="8">
                  <c:v>2000000</c:v>
                </c:pt>
                <c:pt idx="9">
                  <c:v>133278542.42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7F-4582-8E82-7C0F48E160D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ВСЕГО</c:v>
                </c:pt>
              </c:strCache>
            </c:strRef>
          </c:cat>
          <c:val>
            <c:numRef>
              <c:f>Лист1!$C$2:$C$11</c:f>
              <c:numCache>
                <c:formatCode>#,##0.00</c:formatCode>
                <c:ptCount val="10"/>
                <c:pt idx="0">
                  <c:v>19455977.59</c:v>
                </c:pt>
                <c:pt idx="1">
                  <c:v>517400</c:v>
                </c:pt>
                <c:pt idx="2">
                  <c:v>2431815.46</c:v>
                </c:pt>
                <c:pt idx="3">
                  <c:v>21387915.5</c:v>
                </c:pt>
                <c:pt idx="4">
                  <c:v>35789860.18</c:v>
                </c:pt>
                <c:pt idx="5">
                  <c:v>79999.990000000005</c:v>
                </c:pt>
                <c:pt idx="6">
                  <c:v>661382.81000000006</c:v>
                </c:pt>
                <c:pt idx="7">
                  <c:v>820932</c:v>
                </c:pt>
                <c:pt idx="8">
                  <c:v>1935186.36</c:v>
                </c:pt>
                <c:pt idx="9">
                  <c:v>83000469.900000006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7F-4582-8E82-7C0F48E160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5020415"/>
        <c:axId val="1125027903"/>
      </c:barChart>
      <c:catAx>
        <c:axId val="11250204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5027903"/>
        <c:crosses val="autoZero"/>
        <c:auto val="1"/>
        <c:lblAlgn val="ctr"/>
        <c:lblOffset val="100"/>
        <c:noMultiLvlLbl val="0"/>
      </c:catAx>
      <c:valAx>
        <c:axId val="11250279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50204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75-3E9B-4DC8-BEC1-01992BC8B8F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38EA-E6BB-4D05-AC40-DCB728E37870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7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75-3E9B-4DC8-BEC1-01992BC8B8F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38EA-E6BB-4D05-AC40-DCB728E37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85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75-3E9B-4DC8-BEC1-01992BC8B8F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38EA-E6BB-4D05-AC40-DCB728E37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769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75-3E9B-4DC8-BEC1-01992BC8B8F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38EA-E6BB-4D05-AC40-DCB728E3787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1648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75-3E9B-4DC8-BEC1-01992BC8B8F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38EA-E6BB-4D05-AC40-DCB728E37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590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75-3E9B-4DC8-BEC1-01992BC8B8F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38EA-E6BB-4D05-AC40-DCB728E3787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3502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75-3E9B-4DC8-BEC1-01992BC8B8F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38EA-E6BB-4D05-AC40-DCB728E37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189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75-3E9B-4DC8-BEC1-01992BC8B8F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38EA-E6BB-4D05-AC40-DCB728E37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615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75-3E9B-4DC8-BEC1-01992BC8B8F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38EA-E6BB-4D05-AC40-DCB728E37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19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75-3E9B-4DC8-BEC1-01992BC8B8F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38EA-E6BB-4D05-AC40-DCB728E37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83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75-3E9B-4DC8-BEC1-01992BC8B8F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38EA-E6BB-4D05-AC40-DCB728E37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69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75-3E9B-4DC8-BEC1-01992BC8B8F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38EA-E6BB-4D05-AC40-DCB728E37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4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75-3E9B-4DC8-BEC1-01992BC8B8F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38EA-E6BB-4D05-AC40-DCB728E37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17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75-3E9B-4DC8-BEC1-01992BC8B8F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38EA-E6BB-4D05-AC40-DCB728E37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38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75-3E9B-4DC8-BEC1-01992BC8B8F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38EA-E6BB-4D05-AC40-DCB728E37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88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75-3E9B-4DC8-BEC1-01992BC8B8F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38EA-E6BB-4D05-AC40-DCB728E37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37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75-3E9B-4DC8-BEC1-01992BC8B8F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38EA-E6BB-4D05-AC40-DCB728E37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62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12FB375-3E9B-4DC8-BEC1-01992BC8B8FF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AEB38EA-E6BB-4D05-AC40-DCB728E378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1078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078C54-3FD5-491F-8818-3A84DFCCFC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Доходы бюджета Кременкульского сельского  поселения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DD6B6FE-B48B-43F7-9725-D98C6791FD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за 2020 год </a:t>
            </a:r>
          </a:p>
        </p:txBody>
      </p:sp>
    </p:spTree>
    <p:extLst>
      <p:ext uri="{BB962C8B-B14F-4D97-AF65-F5344CB8AC3E}">
        <p14:creationId xmlns:p14="http://schemas.microsoft.com/office/powerpoint/2010/main" val="1174744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C0E9D463-36B3-4EA8-8846-7BF8E08096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558902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7373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3AD1498-B3D1-4F41-B277-C739DDF529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28025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5928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E94360B9-5536-4015-A57A-363E2EE998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32090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579101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</TotalTime>
  <Words>13</Words>
  <Application>Microsoft Office PowerPoint</Application>
  <PresentationFormat>Широкоэкранный</PresentationFormat>
  <Paragraphs>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Сектор</vt:lpstr>
      <vt:lpstr>Доходы бюджета Кременкульского сельского  поселения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Доходы бюджета Кременкульского сельского  поселения</dc:title>
  <dc:creator>Бухгалтер3</dc:creator>
  <cp:lastModifiedBy>Бухгалтер3</cp:lastModifiedBy>
  <cp:revision>7</cp:revision>
  <dcterms:created xsi:type="dcterms:W3CDTF">2021-04-02T04:35:48Z</dcterms:created>
  <dcterms:modified xsi:type="dcterms:W3CDTF">2021-04-02T05:06:53Z</dcterms:modified>
</cp:coreProperties>
</file>