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80" r:id="rId3"/>
    <p:sldId id="281" r:id="rId4"/>
    <p:sldId id="298" r:id="rId5"/>
    <p:sldId id="282" r:id="rId6"/>
    <p:sldId id="299" r:id="rId7"/>
    <p:sldId id="283" r:id="rId8"/>
    <p:sldId id="301" r:id="rId9"/>
    <p:sldId id="277" r:id="rId10"/>
    <p:sldId id="278" r:id="rId11"/>
    <p:sldId id="279" r:id="rId12"/>
    <p:sldId id="300" r:id="rId13"/>
    <p:sldId id="258" r:id="rId14"/>
    <p:sldId id="266" r:id="rId15"/>
    <p:sldId id="275" r:id="rId16"/>
    <p:sldId id="276" r:id="rId17"/>
    <p:sldId id="287" r:id="rId18"/>
    <p:sldId id="270" r:id="rId19"/>
    <p:sldId id="297" r:id="rId20"/>
    <p:sldId id="271" r:id="rId21"/>
    <p:sldId id="272" r:id="rId22"/>
    <p:sldId id="293" r:id="rId23"/>
    <p:sldId id="291" r:id="rId24"/>
    <p:sldId id="292" r:id="rId25"/>
    <p:sldId id="289" r:id="rId26"/>
    <p:sldId id="290" r:id="rId27"/>
    <p:sldId id="273" r:id="rId28"/>
    <p:sldId id="284" r:id="rId29"/>
    <p:sldId id="285" r:id="rId30"/>
    <p:sldId id="268" r:id="rId31"/>
    <p:sldId id="286" r:id="rId32"/>
    <p:sldId id="294" r:id="rId33"/>
    <p:sldId id="296" r:id="rId34"/>
    <p:sldId id="295" r:id="rId35"/>
    <p:sldId id="260" r:id="rId36"/>
    <p:sldId id="259" r:id="rId37"/>
    <p:sldId id="261" r:id="rId38"/>
    <p:sldId id="262" r:id="rId39"/>
    <p:sldId id="264" r:id="rId40"/>
    <p:sldId id="263" r:id="rId41"/>
    <p:sldId id="257" r:id="rId42"/>
    <p:sldId id="265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A839"/>
    <a:srgbClr val="69B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6" autoAdjust="0"/>
    <p:restoredTop sz="94660"/>
  </p:normalViewPr>
  <p:slideViewPr>
    <p:cSldViewPr showGuides="1">
      <p:cViewPr varScale="1">
        <p:scale>
          <a:sx n="90" d="100"/>
          <a:sy n="90" d="100"/>
        </p:scale>
        <p:origin x="106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661365625911872E-2"/>
          <c:y val="4.5127930662149977E-2"/>
          <c:w val="0.89080930843303185"/>
          <c:h val="0.860896720457288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2006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5612</c:v>
                </c:pt>
                <c:pt idx="1">
                  <c:v>15056</c:v>
                </c:pt>
                <c:pt idx="2">
                  <c:v>16399</c:v>
                </c:pt>
                <c:pt idx="3">
                  <c:v>18609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3-4320-B846-57099EE6F9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993691808"/>
        <c:axId val="1993694720"/>
      </c:barChart>
      <c:catAx>
        <c:axId val="1993691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93694720"/>
        <c:crosses val="autoZero"/>
        <c:auto val="1"/>
        <c:lblAlgn val="ctr"/>
        <c:lblOffset val="100"/>
        <c:noMultiLvlLbl val="0"/>
      </c:catAx>
      <c:valAx>
        <c:axId val="199369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93691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В </a:t>
            </a:r>
            <a:r>
              <a:rPr lang="ru-RU" dirty="0" err="1" smtClean="0"/>
              <a:t>т.ч</a:t>
            </a:r>
            <a:r>
              <a:rPr lang="ru-RU" dirty="0" smtClean="0"/>
              <a:t>. Полномочия </a:t>
            </a:r>
            <a:r>
              <a:rPr lang="ru-RU" dirty="0"/>
              <a:t>(</a:t>
            </a:r>
            <a:r>
              <a:rPr lang="ru-RU" dirty="0" err="1"/>
              <a:t>млн.руб</a:t>
            </a:r>
            <a:r>
              <a:rPr lang="ru-RU" dirty="0"/>
              <a:t>.)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Полномочия (млн.руб.)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57-4261-8178-20F777AAC78A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57-4261-8178-20F777AAC78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57-4261-8178-20F777AAC7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1.4</c:v>
                </c:pt>
                <c:pt idx="1">
                  <c:v>3.1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557-4261-8178-20F777AAC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25084800"/>
        <c:axId val="155536736"/>
      </c:barChart>
      <c:catAx>
        <c:axId val="225084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5536736"/>
        <c:crosses val="autoZero"/>
        <c:auto val="1"/>
        <c:lblAlgn val="ctr"/>
        <c:lblOffset val="100"/>
        <c:noMultiLvlLbl val="0"/>
      </c:catAx>
      <c:valAx>
        <c:axId val="155536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508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Местный бюджет (млн.руб.)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09-4936-B33A-7FE242E77896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09-4936-B33A-7FE242E7789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09-4936-B33A-7FE242E7789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5.2</c:v>
                </c:pt>
                <c:pt idx="1">
                  <c:v>10.6</c:v>
                </c:pt>
                <c:pt idx="2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09-4936-B33A-7FE242E778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50644128"/>
        <c:axId val="250644960"/>
      </c:barChart>
      <c:catAx>
        <c:axId val="250644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0644960"/>
        <c:crosses val="autoZero"/>
        <c:auto val="1"/>
        <c:lblAlgn val="ctr"/>
        <c:lblOffset val="100"/>
        <c:noMultiLvlLbl val="0"/>
      </c:catAx>
      <c:valAx>
        <c:axId val="25064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0644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В </a:t>
            </a:r>
            <a:r>
              <a:rPr lang="ru-RU" dirty="0" err="1" smtClean="0"/>
              <a:t>т.ч</a:t>
            </a:r>
            <a:r>
              <a:rPr lang="ru-RU" dirty="0" smtClean="0"/>
              <a:t>. Полномочия </a:t>
            </a:r>
            <a:r>
              <a:rPr lang="ru-RU" dirty="0"/>
              <a:t>(</a:t>
            </a:r>
            <a:r>
              <a:rPr lang="ru-RU" dirty="0" err="1"/>
              <a:t>млн.руб</a:t>
            </a:r>
            <a:r>
              <a:rPr lang="ru-RU" dirty="0"/>
              <a:t>.)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Полномочия (млн.руб.)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57-4261-8178-20F777AAC78A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57-4261-8178-20F777AAC78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57-4261-8178-20F777AAC7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0.3</c:v>
                </c:pt>
                <c:pt idx="1">
                  <c:v>0.3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557-4261-8178-20F777AAC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64247856"/>
        <c:axId val="464241200"/>
      </c:barChart>
      <c:catAx>
        <c:axId val="464247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4241200"/>
        <c:crosses val="autoZero"/>
        <c:auto val="1"/>
        <c:lblAlgn val="ctr"/>
        <c:lblOffset val="100"/>
        <c:noMultiLvlLbl val="0"/>
      </c:catAx>
      <c:valAx>
        <c:axId val="46424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424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Электроэнергия (млн.руб.)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09-4936-B33A-7FE242E77896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09-4936-B33A-7FE242E7789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09-4936-B33A-7FE242E7789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8.6</c:v>
                </c:pt>
                <c:pt idx="1">
                  <c:v>4.7</c:v>
                </c:pt>
                <c:pt idx="2">
                  <c:v>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09-4936-B33A-7FE242E7789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50425856"/>
        <c:axId val="250426272"/>
      </c:barChart>
      <c:catAx>
        <c:axId val="250425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0426272"/>
        <c:crosses val="autoZero"/>
        <c:auto val="1"/>
        <c:lblAlgn val="ctr"/>
        <c:lblOffset val="100"/>
        <c:noMultiLvlLbl val="0"/>
      </c:catAx>
      <c:valAx>
        <c:axId val="25042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0425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676379525593008"/>
          <c:y val="0.32050852845773187"/>
          <c:w val="0.89006516853932582"/>
          <c:h val="0.646866568952081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Энергосервисный контракт (млн.руб.)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57-4261-8178-20F777AAC78A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57-4261-8178-20F777AAC78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57-4261-8178-20F777AAC7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3.4</c:v>
                </c:pt>
                <c:pt idx="2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557-4261-8178-20F777AAC78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27708576"/>
        <c:axId val="227709824"/>
      </c:barChart>
      <c:catAx>
        <c:axId val="22770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7709824"/>
        <c:crosses val="autoZero"/>
        <c:auto val="1"/>
        <c:lblAlgn val="ctr"/>
        <c:lblOffset val="100"/>
        <c:noMultiLvlLbl val="0"/>
      </c:catAx>
      <c:valAx>
        <c:axId val="227709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7708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Содержание (млн.руб.)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B2-45FE-9266-C14981E1D09D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B2-45FE-9266-C14981E1D09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B2-45FE-9266-C14981E1D09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4B2-45FE-9266-C14981E1D09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56126048"/>
        <c:axId val="56119808"/>
      </c:barChart>
      <c:catAx>
        <c:axId val="56126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119808"/>
        <c:crosses val="autoZero"/>
        <c:auto val="1"/>
        <c:lblAlgn val="ctr"/>
        <c:lblOffset val="100"/>
        <c:noMultiLvlLbl val="0"/>
      </c:catAx>
      <c:valAx>
        <c:axId val="56119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12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315740268570456E-2"/>
          <c:y val="3.0197874396135267E-2"/>
          <c:w val="0.62446166921638624"/>
          <c:h val="0.88217410628019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Затраты на эл.энергию (млн.руб.)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F05-4935-B7AC-F9AF4A0E7495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05-4935-B7AC-F9AF4A0E749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DB8-46AC-908B-448285DD3F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0.6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05-4935-B7AC-F9AF4A0E7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64246192"/>
        <c:axId val="464240784"/>
      </c:barChart>
      <c:catAx>
        <c:axId val="464246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4240784"/>
        <c:crosses val="autoZero"/>
        <c:auto val="1"/>
        <c:lblAlgn val="ctr"/>
        <c:lblOffset val="100"/>
        <c:noMultiLvlLbl val="0"/>
      </c:catAx>
      <c:valAx>
        <c:axId val="464240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4246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340132585415607"/>
          <c:y val="0.29356873156342184"/>
          <c:w val="0.22713570173947534"/>
          <c:h val="0.334728023598820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Местный бюджет (млн.руб.)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09-4936-B33A-7FE242E77896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09-4936-B33A-7FE242E7789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09-4936-B33A-7FE242E7789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10.6</c:v>
                </c:pt>
                <c:pt idx="1">
                  <c:v>14.3</c:v>
                </c:pt>
                <c:pt idx="2">
                  <c:v>52.4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09-4936-B33A-7FE242E778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6875472"/>
        <c:axId val="146875888"/>
      </c:barChart>
      <c:catAx>
        <c:axId val="146875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6875888"/>
        <c:crosses val="autoZero"/>
        <c:auto val="1"/>
        <c:lblAlgn val="ctr"/>
        <c:lblOffset val="100"/>
        <c:noMultiLvlLbl val="0"/>
      </c:catAx>
      <c:valAx>
        <c:axId val="14687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875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Полномочия (млн.руб.)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57-4261-8178-20F777AAC78A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57-4261-8178-20F777AAC78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57-4261-8178-20F777AAC7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1.7</c:v>
                </c:pt>
                <c:pt idx="1">
                  <c:v>0.9</c:v>
                </c:pt>
                <c:pt idx="2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557-4261-8178-20F777AAC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5825616"/>
        <c:axId val="125829776"/>
      </c:barChart>
      <c:catAx>
        <c:axId val="125825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829776"/>
        <c:crosses val="autoZero"/>
        <c:auto val="1"/>
        <c:lblAlgn val="ctr"/>
        <c:lblOffset val="100"/>
        <c:noMultiLvlLbl val="0"/>
      </c:catAx>
      <c:valAx>
        <c:axId val="125829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825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6783783160322955"/>
          <c:y val="6.404808716854096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2137498941664546E-2"/>
          <c:y val="0.14620123456790124"/>
          <c:w val="0.5811620805463833"/>
          <c:h val="0.815256437389770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Культура (млн.руб.)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F05-4935-B7AC-F9AF4A0E7495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05-4935-B7AC-F9AF4A0E749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A66-4D37-B417-E4CD30F116B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1.2</c:v>
                </c:pt>
                <c:pt idx="1">
                  <c:v>0.6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05-4935-B7AC-F9AF4A0E7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23026928"/>
        <c:axId val="1723027760"/>
      </c:barChart>
      <c:catAx>
        <c:axId val="1723026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23027760"/>
        <c:crosses val="autoZero"/>
        <c:auto val="1"/>
        <c:lblAlgn val="ctr"/>
        <c:lblOffset val="100"/>
        <c:noMultiLvlLbl val="0"/>
      </c:catAx>
      <c:valAx>
        <c:axId val="1723027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302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507453503795894"/>
          <c:y val="0.34913209876543216"/>
          <c:w val="0.22627031298507042"/>
          <c:h val="0.300192592592592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661365625911872E-2"/>
          <c:y val="4.5127930662149977E-2"/>
          <c:w val="0.89080930843303185"/>
          <c:h val="0.860896720457288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Колличество (чел)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</c:v>
                </c:pt>
                <c:pt idx="1">
                  <c:v>286</c:v>
                </c:pt>
                <c:pt idx="2">
                  <c:v>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3-4320-B846-57099EE6F93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Сумма (млн. руб.)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45.7</c:v>
                </c:pt>
                <c:pt idx="1">
                  <c:v>549.9</c:v>
                </c:pt>
                <c:pt idx="2">
                  <c:v>362.4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95-40EA-BC97-287BCD5C41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993691808"/>
        <c:axId val="1993694720"/>
      </c:barChart>
      <c:catAx>
        <c:axId val="1993691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93694720"/>
        <c:crosses val="autoZero"/>
        <c:auto val="1"/>
        <c:lblAlgn val="ctr"/>
        <c:lblOffset val="100"/>
        <c:noMultiLvlLbl val="0"/>
      </c:catAx>
      <c:valAx>
        <c:axId val="199369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9369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221800107639219"/>
          <c:y val="7.6789290495314591E-2"/>
          <c:w val="0.29180764238452528"/>
          <c:h val="0.199231244191110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Физическая культура и спорт (млн</a:t>
            </a:r>
            <a:r>
              <a:rPr lang="ru-RU" sz="2400" dirty="0" smtClean="0"/>
              <a:t>. руб</a:t>
            </a:r>
            <a:r>
              <a:rPr lang="ru-RU" sz="2400" dirty="0"/>
              <a:t>.)</a:t>
            </a:r>
          </a:p>
        </c:rich>
      </c:tx>
      <c:layout>
        <c:manualLayout>
          <c:xMode val="edge"/>
          <c:yMode val="edge"/>
          <c:x val="4.7339339339339349E-2"/>
          <c:y val="1.51559000861326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7087653691427277E-2"/>
          <c:y val="0.13207579672695952"/>
          <c:w val="0.6178385177630461"/>
          <c:h val="0.80512058570198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Физическая культура и спорт (млн.руб.)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F05-4935-B7AC-F9AF4A0E7495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05-4935-B7AC-F9AF4A0E749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69-42CB-9EEA-E0AED10945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1.4</c:v>
                </c:pt>
                <c:pt idx="1">
                  <c:v>1.9</c:v>
                </c:pt>
                <c:pt idx="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05-4935-B7AC-F9AF4A0E7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41862912"/>
        <c:axId val="1341862496"/>
      </c:barChart>
      <c:catAx>
        <c:axId val="1341862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1862496"/>
        <c:crosses val="autoZero"/>
        <c:auto val="1"/>
        <c:lblAlgn val="ctr"/>
        <c:lblOffset val="100"/>
        <c:noMultiLvlLbl val="0"/>
      </c:catAx>
      <c:valAx>
        <c:axId val="134186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1862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10118420307099"/>
          <c:y val="0.33254091300602928"/>
          <c:w val="0.22713570173947534"/>
          <c:h val="0.293211369509043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Общее, м2.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152542</c:v>
                </c:pt>
                <c:pt idx="1">
                  <c:v>202910</c:v>
                </c:pt>
                <c:pt idx="2">
                  <c:v>144030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AF-4A8B-8F62-E107F63D6B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Индивидуальное жилье, м2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84313</c:v>
                </c:pt>
                <c:pt idx="1">
                  <c:v>88595</c:v>
                </c:pt>
                <c:pt idx="2">
                  <c:v>78372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AF-4A8B-8F62-E107F63D6B8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24339152"/>
        <c:axId val="1124341648"/>
      </c:barChart>
      <c:catAx>
        <c:axId val="1124339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4341648"/>
        <c:crosses val="autoZero"/>
        <c:auto val="1"/>
        <c:lblAlgn val="ctr"/>
        <c:lblOffset val="100"/>
        <c:noMultiLvlLbl val="0"/>
      </c:catAx>
      <c:valAx>
        <c:axId val="1124341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4339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57929201201201197"/>
          <c:y val="6.2438544739429697E-2"/>
          <c:w val="0.39935063063063064"/>
          <c:h val="0.2714407079646017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661365625911872E-2"/>
          <c:y val="4.5127930662149977E-2"/>
          <c:w val="0.89080930843303185"/>
          <c:h val="0.860896720457288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Письменные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610</c:v>
                </c:pt>
                <c:pt idx="1">
                  <c:v>703</c:v>
                </c:pt>
                <c:pt idx="2">
                  <c:v>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3-4320-B846-57099EE6F93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Устные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567</c:v>
                </c:pt>
                <c:pt idx="1">
                  <c:v>510</c:v>
                </c:pt>
                <c:pt idx="2">
                  <c:v>437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58-4CF6-94D3-EB144FBDAA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993691808"/>
        <c:axId val="1993694720"/>
      </c:barChart>
      <c:catAx>
        <c:axId val="1993691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93694720"/>
        <c:crosses val="autoZero"/>
        <c:auto val="1"/>
        <c:lblAlgn val="ctr"/>
        <c:lblOffset val="100"/>
        <c:noMultiLvlLbl val="0"/>
      </c:catAx>
      <c:valAx>
        <c:axId val="199369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9369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718447462563709"/>
          <c:y val="9.8187684069611744E-2"/>
          <c:w val="0.21392523020257828"/>
          <c:h val="0.195744061302681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73</c:v>
                </c:pt>
                <c:pt idx="1">
                  <c:v>120.5</c:v>
                </c:pt>
                <c:pt idx="2">
                  <c:v>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41-469C-B6D8-4C1FD75A3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89537344"/>
        <c:axId val="1989538592"/>
      </c:barChart>
      <c:catAx>
        <c:axId val="198953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9538592"/>
        <c:crosses val="autoZero"/>
        <c:auto val="1"/>
        <c:lblAlgn val="ctr"/>
        <c:lblOffset val="100"/>
        <c:noMultiLvlLbl val="0"/>
      </c:catAx>
      <c:valAx>
        <c:axId val="198953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9537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Лист1!$A$1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0BD-4B40-983D-65EB58E033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0BD-4B40-983D-65EB58E033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0BD-4B40-983D-65EB58E033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0BD-4B40-983D-65EB58E033FC}"/>
              </c:ext>
            </c:extLst>
          </c:dPt>
          <c:dLbls>
            <c:dLbl>
              <c:idx val="0"/>
              <c:layout>
                <c:manualLayout>
                  <c:x val="-1.9822732868280672E-2"/>
                  <c:y val="9.340608727539420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0BD-4B40-983D-65EB58E033FC}"/>
                </c:ext>
              </c:extLst>
            </c:dLbl>
            <c:dLbl>
              <c:idx val="1"/>
              <c:layout>
                <c:manualLayout>
                  <c:x val="-0.16154424839283271"/>
                  <c:y val="0.1802578657865786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0BD-4B40-983D-65EB58E033FC}"/>
                </c:ext>
              </c:extLst>
            </c:dLbl>
            <c:dLbl>
              <c:idx val="3"/>
              <c:layout>
                <c:manualLayout>
                  <c:x val="0.14531582546847216"/>
                  <c:y val="0.1461881921525485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0BD-4B40-983D-65EB58E033FC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Лист1!$A$2:$A$5</c:f>
              <c:numCache>
                <c:formatCode>General</c:formatCode>
                <c:ptCount val="4"/>
                <c:pt idx="0">
                  <c:v>2.4</c:v>
                </c:pt>
                <c:pt idx="1">
                  <c:v>14.4</c:v>
                </c:pt>
                <c:pt idx="2">
                  <c:v>68.2</c:v>
                </c:pt>
                <c:pt idx="3">
                  <c:v>14.5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41-469C-B6D8-4C1FD75A3D9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8.8382329556748185E-2"/>
          <c:y val="1.60533713200379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4862740098589157E-2"/>
          <c:y val="0.17407811073237381"/>
          <c:w val="0.51406141920095405"/>
          <c:h val="0.730521919711290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(млн.руб.)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F05-4935-B7AC-F9AF4A0E7495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05-4935-B7AC-F9AF4A0E749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554-4CC0-94C5-81DA792422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109.8</c:v>
                </c:pt>
                <c:pt idx="1">
                  <c:v>83</c:v>
                </c:pt>
                <c:pt idx="2">
                  <c:v>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05-4935-B7AC-F9AF4A0E7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3244176"/>
        <c:axId val="473240432"/>
      </c:barChart>
      <c:catAx>
        <c:axId val="4732441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73240432"/>
        <c:crosses val="autoZero"/>
        <c:auto val="1"/>
        <c:lblAlgn val="ctr"/>
        <c:lblOffset val="100"/>
        <c:noMultiLvlLbl val="0"/>
      </c:catAx>
      <c:valAx>
        <c:axId val="47324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3244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184466308884903"/>
          <c:y val="0.32494108174802461"/>
          <c:w val="0.19920085470085469"/>
          <c:h val="0.3232843304843304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/>
              <a:t>Пожарная безопасность (</a:t>
            </a:r>
            <a:r>
              <a:rPr lang="ru-RU" sz="2800" dirty="0" err="1"/>
              <a:t>млн.руб</a:t>
            </a:r>
            <a:r>
              <a:rPr lang="ru-RU" sz="2800" dirty="0"/>
              <a:t>.)</a:t>
            </a:r>
          </a:p>
        </c:rich>
      </c:tx>
      <c:layout>
        <c:manualLayout>
          <c:xMode val="edge"/>
          <c:yMode val="edge"/>
          <c:x val="2.6151866151866151E-2"/>
          <c:y val="2.0068262334744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5652080652080649E-2"/>
          <c:y val="0.13965391621129325"/>
          <c:w val="0.62415409695409696"/>
          <c:h val="0.785614936247723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Пожарная безопасность (млн.руб.)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F05-4935-B7AC-F9AF4A0E7495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05-4935-B7AC-F9AF4A0E749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80B-4E98-8F40-1DFC0794B4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2.9</c:v>
                </c:pt>
                <c:pt idx="1">
                  <c:v>2.4</c:v>
                </c:pt>
                <c:pt idx="2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05-4935-B7AC-F9AF4A0E7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25081472"/>
        <c:axId val="225083968"/>
      </c:barChart>
      <c:catAx>
        <c:axId val="225081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083968"/>
        <c:crosses val="autoZero"/>
        <c:auto val="1"/>
        <c:lblAlgn val="ctr"/>
        <c:lblOffset val="100"/>
        <c:noMultiLvlLbl val="0"/>
      </c:catAx>
      <c:valAx>
        <c:axId val="225083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5081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086229086229071"/>
          <c:y val="0.3569346267591697"/>
          <c:w val="0.2292988988988989"/>
          <c:h val="0.296520962306592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Местный бюджет (млн.руб.)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09-4936-B33A-7FE242E77896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09-4936-B33A-7FE242E7789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09-4936-B33A-7FE242E7789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48.7</c:v>
                </c:pt>
                <c:pt idx="1">
                  <c:v>21.1</c:v>
                </c:pt>
                <c:pt idx="2">
                  <c:v>35.299999999999997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09-4936-B33A-7FE242E778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60636416"/>
        <c:axId val="225081056"/>
      </c:barChart>
      <c:catAx>
        <c:axId val="460636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081056"/>
        <c:crosses val="autoZero"/>
        <c:auto val="1"/>
        <c:lblAlgn val="ctr"/>
        <c:lblOffset val="100"/>
        <c:noMultiLvlLbl val="0"/>
      </c:catAx>
      <c:valAx>
        <c:axId val="22508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0636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354F5-061E-4751-ADB5-C1245098B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0140CB-528D-4FA2-916E-D6FAF1F5D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94CB40-CE84-4505-98C1-E244F6479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0D72D7-14D8-41ED-9F73-A6CAA4431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DB4CD3-AC3D-455F-8AD0-3A478966B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819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37" y="594001"/>
            <a:ext cx="4870125" cy="85500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212" y="1736324"/>
            <a:ext cx="4893750" cy="85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DD62E3-6759-4646-858D-375433F62C6C}"/>
              </a:ext>
            </a:extLst>
          </p:cNvPr>
          <p:cNvSpPr/>
          <p:nvPr/>
        </p:nvSpPr>
        <p:spPr>
          <a:xfrm flipH="1">
            <a:off x="-1" y="6308999"/>
            <a:ext cx="5567626" cy="54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C2B4DA70-53E7-4B96-A26A-9E85A3ED9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9500" y="594001"/>
            <a:ext cx="3307501" cy="566999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44A2944D-4376-4EA8-B7C1-B1C6B47FD3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6837" y="2915549"/>
            <a:ext cx="2228173" cy="3667949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7">
            <a:extLst>
              <a:ext uri="{FF2B5EF4-FFF2-40B4-BE49-F238E27FC236}">
                <a16:creationId xmlns:a16="http://schemas.microsoft.com/office/drawing/2014/main" id="{545BF82E-0005-4C40-9F7D-EF474BCD32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37836" y="2915548"/>
            <a:ext cx="2228173" cy="3667949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ADD62E3-6759-4646-858D-375433F62C6C}"/>
              </a:ext>
            </a:extLst>
          </p:cNvPr>
          <p:cNvSpPr/>
          <p:nvPr userDrawn="1"/>
        </p:nvSpPr>
        <p:spPr>
          <a:xfrm flipH="1">
            <a:off x="-1" y="6308999"/>
            <a:ext cx="5567626" cy="54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123284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6" y="363655"/>
            <a:ext cx="5446126" cy="85500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431" y="1407123"/>
            <a:ext cx="5446126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/>
        </p:nvSpPr>
        <p:spPr>
          <a:xfrm flipH="1">
            <a:off x="273373" y="3159001"/>
            <a:ext cx="8895266" cy="33459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F1016137-3C71-4CC5-8D39-5B331A8FB3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714" y="729000"/>
            <a:ext cx="2773913" cy="5306698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>
            <a:off x="273373" y="3159001"/>
            <a:ext cx="8895266" cy="33459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652945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/>
        </p:nvSpPr>
        <p:spPr>
          <a:xfrm flipH="1" flipV="1">
            <a:off x="-1" y="-2"/>
            <a:ext cx="9168638" cy="342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F1016137-3C71-4CC5-8D39-5B331A8FB3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5294" y="440624"/>
            <a:ext cx="2773913" cy="5868376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9160C400-2233-4E4D-A368-4290EA142A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4938" y="1584000"/>
            <a:ext cx="5446126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754F3962-98E8-4124-9F3B-E312F367A8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4501" y="3617467"/>
            <a:ext cx="5446126" cy="269153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077FD-7CCC-4AC8-9F72-74535704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501" y="388936"/>
            <a:ext cx="5456564" cy="11950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 flipV="1">
            <a:off x="-1" y="-2"/>
            <a:ext cx="9168638" cy="342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3558130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/>
        </p:nvSpPr>
        <p:spPr>
          <a:xfrm flipH="1" flipV="1">
            <a:off x="-2" y="-3"/>
            <a:ext cx="9168638" cy="68580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94825C-1044-450A-8E35-14455AD09C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4987" y="3429001"/>
            <a:ext cx="5500688" cy="14843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4C9FB-B954-402C-8866-2914B60C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81" y="1944001"/>
            <a:ext cx="78867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 flipV="1">
            <a:off x="-2" y="-3"/>
            <a:ext cx="9168638" cy="68580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2230129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10A81-0A01-46FD-9456-91091EC2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27D4AF-8039-495C-B4B2-5396C8775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2A9C07-03C4-4149-B862-1805D6B1B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29BFF2-E7E9-4FAC-BC5A-DA7114084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0FD09C2-247D-42B8-BF11-F36209434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9243D8-A585-4CE4-9989-28ADA7378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EAFDA43-84DE-4D1F-AA5E-AB0392EE6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2F2982-9CAA-4512-BDFF-941501310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698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4E8EC-8932-4AF4-B988-864471A7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A4DFAC-16FF-4B0E-B86B-58CADA632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102F3C-1400-45C3-8EA7-F4575C77E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DB83A0-BE45-4ADF-9193-0629FFAD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571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E70F8D-2F26-4EAA-8784-1E19EFDD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ADDB84-A99D-47D1-97C2-F9709887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825D61-F579-44E4-A029-0596DEE3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063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F6834-F3A6-4C1A-8135-09D39EA7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846087-2B1F-4388-813A-63246B293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A791C3-CB66-41E7-B54D-F792BADA8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F05580-7B66-4198-89DF-761ADB6E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E3AB7C-8F82-45B5-9435-13B817A8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3ADD2C-5886-485B-9E26-4D0355E79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50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75656-7927-4028-8F2C-3703DE8DB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065C3A-58E0-4317-A005-4CDE7A850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8D513E-4780-4865-BEB2-743BEA701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E8BCAA-F398-48DA-AC84-1FC811D5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F36A85-CC79-449B-B1BF-EB7B2A6C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FD0E41-62AF-41D9-92E6-BE48FA00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390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4AB11-345A-4E71-865B-CBCDC10FF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A9A25D-0929-44E8-A479-BE0C8240D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D4536-B839-4448-BF71-576542A65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8C6F98-25D8-4470-ABE7-997D0B6C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975E96-6F45-4170-B216-90D34F88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027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4305F-A270-4B1C-BC95-5F01BF4BD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0FD152-1D31-4AF5-A5BB-9AC0A6B40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0B6885-F39F-4CD2-865A-7050F37D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AD83C4-44A5-4F17-8830-28B5DCDA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36DAC-401F-47C4-B621-8F134E40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6648354-3FFC-45FA-8EF2-ED7FF88A7546}"/>
              </a:ext>
            </a:extLst>
          </p:cNvPr>
          <p:cNvSpPr/>
          <p:nvPr/>
        </p:nvSpPr>
        <p:spPr>
          <a:xfrm>
            <a:off x="3627000" y="6361400"/>
            <a:ext cx="5517000" cy="532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DA2A526-49D8-416B-9145-AF48A1F30566}"/>
              </a:ext>
            </a:extLst>
          </p:cNvPr>
          <p:cNvSpPr/>
          <p:nvPr/>
        </p:nvSpPr>
        <p:spPr>
          <a:xfrm>
            <a:off x="0" y="1740188"/>
            <a:ext cx="454500" cy="51538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648354-3FFC-45FA-8EF2-ED7FF88A7546}"/>
              </a:ext>
            </a:extLst>
          </p:cNvPr>
          <p:cNvSpPr/>
          <p:nvPr userDrawn="1"/>
        </p:nvSpPr>
        <p:spPr>
          <a:xfrm>
            <a:off x="3627000" y="6361400"/>
            <a:ext cx="5517000" cy="532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DA2A526-49D8-416B-9145-AF48A1F30566}"/>
              </a:ext>
            </a:extLst>
          </p:cNvPr>
          <p:cNvSpPr/>
          <p:nvPr userDrawn="1"/>
        </p:nvSpPr>
        <p:spPr>
          <a:xfrm>
            <a:off x="0" y="1740188"/>
            <a:ext cx="454500" cy="51538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872751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CA50B9-9C7F-4C4F-85C2-77A38E550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FCB700-ADCA-4646-9A1E-F2810ED72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3EAC93-BC73-4FB2-AEF7-E1F44D1CB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0A4377-AC2C-4FCA-8797-73433F104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11EFFA-DB57-41B0-818A-0284AD9B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562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1568250" y="447750"/>
            <a:ext cx="725625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5750" y="1021556"/>
            <a:ext cx="2565000" cy="4814887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E73841-EE02-4C80-87BF-07D6556EAF56}"/>
              </a:ext>
            </a:extLst>
          </p:cNvPr>
          <p:cNvSpPr/>
          <p:nvPr userDrawn="1"/>
        </p:nvSpPr>
        <p:spPr>
          <a:xfrm>
            <a:off x="2897147" y="1172162"/>
            <a:ext cx="489506" cy="4320000"/>
          </a:xfrm>
          <a:prstGeom prst="rect">
            <a:avLst/>
          </a:prstGeom>
          <a:pattFill prst="pct5">
            <a:fgClr>
              <a:schemeClr val="bg1"/>
            </a:fgClr>
            <a:bgClr>
              <a:srgbClr val="55A83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0750" y="1578588"/>
            <a:ext cx="489375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69638" y="3330575"/>
            <a:ext cx="4893750" cy="13255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60231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285750" y="447748"/>
            <a:ext cx="725625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5750" y="1021555"/>
            <a:ext cx="3073791" cy="4814887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948" y="1008955"/>
            <a:ext cx="489375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060" y="2574001"/>
            <a:ext cx="4893750" cy="326244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85709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 flipV="1">
            <a:off x="-2" y="-3"/>
            <a:ext cx="9168638" cy="68580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94825C-1044-450A-8E35-14455AD09C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4987" y="3429001"/>
            <a:ext cx="5500688" cy="14843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4C9FB-B954-402C-8866-2914B60C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81" y="1944001"/>
            <a:ext cx="78867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43702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37" y="594001"/>
            <a:ext cx="4870125" cy="85500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212" y="1736324"/>
            <a:ext cx="4893750" cy="85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DD62E3-6759-4646-858D-375433F62C6C}"/>
              </a:ext>
            </a:extLst>
          </p:cNvPr>
          <p:cNvSpPr/>
          <p:nvPr userDrawn="1"/>
        </p:nvSpPr>
        <p:spPr>
          <a:xfrm flipH="1">
            <a:off x="-1" y="6308999"/>
            <a:ext cx="5567626" cy="54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C2B4DA70-53E7-4B96-A26A-9E85A3ED9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9500" y="594001"/>
            <a:ext cx="3307501" cy="566999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44A2944D-4376-4EA8-B7C1-B1C6B47FD3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6837" y="2915549"/>
            <a:ext cx="2228173" cy="3667949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7">
            <a:extLst>
              <a:ext uri="{FF2B5EF4-FFF2-40B4-BE49-F238E27FC236}">
                <a16:creationId xmlns:a16="http://schemas.microsoft.com/office/drawing/2014/main" id="{545BF82E-0005-4C40-9F7D-EF474BCD32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37836" y="2915548"/>
            <a:ext cx="2228173" cy="366794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751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6023250" y="447747"/>
            <a:ext cx="280125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877" y="3654002"/>
            <a:ext cx="4893750" cy="260999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76" y="594001"/>
            <a:ext cx="4893750" cy="85500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3876" y="1764001"/>
            <a:ext cx="489375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61462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 flipH="1">
            <a:off x="0" y="0"/>
            <a:ext cx="156825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5750" y="369001"/>
            <a:ext cx="3037500" cy="6165000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69637" y="864000"/>
            <a:ext cx="5188613" cy="526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01172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500" y="594001"/>
            <a:ext cx="3105000" cy="5714999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76" y="594001"/>
            <a:ext cx="4893750" cy="85500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3876" y="1764001"/>
            <a:ext cx="489375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44A2944D-4376-4EA8-B7C1-B1C6B47FD3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24501" y="4079565"/>
            <a:ext cx="3105000" cy="2544434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403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6" y="363655"/>
            <a:ext cx="5446126" cy="85500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431" y="1407123"/>
            <a:ext cx="5446126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>
            <a:off x="273373" y="3159001"/>
            <a:ext cx="8895266" cy="33459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F1016137-3C71-4CC5-8D39-5B331A8FB3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714" y="729000"/>
            <a:ext cx="2773913" cy="530669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950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 flipV="1">
            <a:off x="-1" y="-2"/>
            <a:ext cx="9168638" cy="342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F1016137-3C71-4CC5-8D39-5B331A8FB3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5294" y="440624"/>
            <a:ext cx="2773913" cy="5868376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9160C400-2233-4E4D-A368-4290EA142A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4938" y="1584000"/>
            <a:ext cx="5446126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754F3962-98E8-4124-9F3B-E312F367A8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4501" y="3617467"/>
            <a:ext cx="5446126" cy="269153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077FD-7CCC-4AC8-9F72-74535704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501" y="388936"/>
            <a:ext cx="5456564" cy="119506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53480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192617-97CC-475C-B168-B16A7D70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F28333-4562-4FDC-BDD0-0F64FE799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4CC2F4-1F0A-426C-A49D-3DC308A7A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D42F8B-0000-43CA-AD35-C72F35F09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A0C6EA-71BE-4CC4-93D4-9C47C5BB2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6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A8B5B-9D14-4205-88AD-32FB8624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F0A718-E508-46B3-A23F-2BECEAF91F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3AD259-07E6-47C0-8F69-7CF725200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F19AD5-182D-4646-A6F0-D4B32C44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5D8F99-B7C1-4A24-A260-33A240921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B9F35D-F5AD-4D2B-A81C-B7A09821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474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/>
        </p:nvSpPr>
        <p:spPr>
          <a:xfrm>
            <a:off x="1568250" y="447750"/>
            <a:ext cx="725625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5750" y="1021556"/>
            <a:ext cx="2565000" cy="4814887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E73841-EE02-4C80-87BF-07D6556EAF56}"/>
              </a:ext>
            </a:extLst>
          </p:cNvPr>
          <p:cNvSpPr/>
          <p:nvPr/>
        </p:nvSpPr>
        <p:spPr>
          <a:xfrm>
            <a:off x="2897147" y="1172162"/>
            <a:ext cx="489506" cy="4320000"/>
          </a:xfrm>
          <a:prstGeom prst="rect">
            <a:avLst/>
          </a:prstGeom>
          <a:pattFill prst="pct5">
            <a:fgClr>
              <a:schemeClr val="bg1"/>
            </a:fgClr>
            <a:bgClr>
              <a:srgbClr val="55A83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0750" y="1578588"/>
            <a:ext cx="489375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69638" y="3330575"/>
            <a:ext cx="4893750" cy="13255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1568250" y="447750"/>
            <a:ext cx="725625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3E73841-EE02-4C80-87BF-07D6556EAF56}"/>
              </a:ext>
            </a:extLst>
          </p:cNvPr>
          <p:cNvSpPr/>
          <p:nvPr userDrawn="1"/>
        </p:nvSpPr>
        <p:spPr>
          <a:xfrm>
            <a:off x="2897147" y="1172162"/>
            <a:ext cx="489506" cy="4320000"/>
          </a:xfrm>
          <a:prstGeom prst="rect">
            <a:avLst/>
          </a:prstGeom>
          <a:pattFill prst="pct5">
            <a:fgClr>
              <a:schemeClr val="bg1"/>
            </a:fgClr>
            <a:bgClr>
              <a:srgbClr val="55A83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75454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/>
        </p:nvSpPr>
        <p:spPr>
          <a:xfrm>
            <a:off x="285750" y="447748"/>
            <a:ext cx="725625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5750" y="1021555"/>
            <a:ext cx="3073791" cy="4814887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948" y="1008955"/>
            <a:ext cx="489375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060" y="2574001"/>
            <a:ext cx="4893750" cy="326244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285750" y="447748"/>
            <a:ext cx="725625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500433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/>
        </p:nvSpPr>
        <p:spPr>
          <a:xfrm>
            <a:off x="6023250" y="447747"/>
            <a:ext cx="280125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877" y="3654002"/>
            <a:ext cx="4893750" cy="2609998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76" y="594001"/>
            <a:ext cx="4893750" cy="85500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3876" y="1764001"/>
            <a:ext cx="489375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6023250" y="447747"/>
            <a:ext cx="280125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865174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/>
        </p:nvSpPr>
        <p:spPr>
          <a:xfrm flipH="1">
            <a:off x="0" y="0"/>
            <a:ext cx="156825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5750" y="369001"/>
            <a:ext cx="3037500" cy="6165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69637" y="864000"/>
            <a:ext cx="5188613" cy="526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 flipH="1">
            <a:off x="0" y="0"/>
            <a:ext cx="156825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227320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500" y="594001"/>
            <a:ext cx="3105000" cy="5714999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76" y="594001"/>
            <a:ext cx="4893750" cy="85500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3876" y="1764001"/>
            <a:ext cx="489375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44A2944D-4376-4EA8-B7C1-B1C6B47FD3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24501" y="4079565"/>
            <a:ext cx="3105000" cy="2544434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501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hyperlink" Target="https://presentation-creation.ru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E7C2B-DBC7-4DC6-BE48-6CC4179A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BE3A49-B78D-4DA9-AA76-4064F8586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A73D2E-8E5D-411B-B766-5E9DD0B12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3ADA9-3231-4B22-B735-3A52651D148F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5E8B24-9FAC-4BFA-951E-DFC439BE9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AB0821-98F4-4674-8A81-508395B9B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31"/>
            <a:extLst>
              <a:ext uri="{FF2B5EF4-FFF2-40B4-BE49-F238E27FC236}">
                <a16:creationId xmlns:a16="http://schemas.microsoft.com/office/drawing/2014/main" id="{04EFABF7-9814-4A5F-B176-1A217D8D1B7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5500" y="367393"/>
            <a:ext cx="568322" cy="757762"/>
          </a:xfrm>
          <a:prstGeom prst="rect">
            <a:avLst/>
          </a:prstGeom>
        </p:spPr>
      </p:pic>
      <p:pic>
        <p:nvPicPr>
          <p:cNvPr id="8" name="Рисунок 7">
            <a:hlinkClick r:id="rId31"/>
            <a:extLst>
              <a:ext uri="{FF2B5EF4-FFF2-40B4-BE49-F238E27FC236}">
                <a16:creationId xmlns:a16="http://schemas.microsoft.com/office/drawing/2014/main" id="{04EFABF7-9814-4A5F-B176-1A217D8D1B7A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5500" y="367393"/>
            <a:ext cx="56832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3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f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17.svg"/><Relationship Id="rId4" Type="http://schemas.openxmlformats.org/officeDocument/2006/relationships/image" Target="../media/image74.png"/><Relationship Id="rId9" Type="http://schemas.openxmlformats.org/officeDocument/2006/relationships/image" Target="../media/image21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17.svg"/><Relationship Id="rId4" Type="http://schemas.openxmlformats.org/officeDocument/2006/relationships/image" Target="../media/image74.png"/><Relationship Id="rId9" Type="http://schemas.openxmlformats.org/officeDocument/2006/relationships/image" Target="../media/image2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9" r="14459"/>
          <a:stretch>
            <a:fillRect/>
          </a:stretch>
        </p:blipFill>
        <p:spPr/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CCAC8E7-00F3-4768-9169-7C3B37C3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750" y="1134001"/>
            <a:ext cx="5298750" cy="1620000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Доклад главы </a:t>
            </a:r>
            <a:r>
              <a:rPr lang="ru-RU" dirty="0" err="1" smtClean="0"/>
              <a:t>Кременкульского</a:t>
            </a:r>
            <a:r>
              <a:rPr lang="ru-RU" dirty="0" smtClean="0"/>
              <a:t> сельского поселения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1CCAC8E7-00F3-4768-9169-7C3B37C39DCE}"/>
              </a:ext>
            </a:extLst>
          </p:cNvPr>
          <p:cNvSpPr txBox="1">
            <a:spLocks/>
          </p:cNvSpPr>
          <p:nvPr/>
        </p:nvSpPr>
        <p:spPr>
          <a:xfrm>
            <a:off x="3340125" y="2844000"/>
            <a:ext cx="5400000" cy="98560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 smtClean="0">
                <a:solidFill>
                  <a:schemeClr val="tx1"/>
                </a:solidFill>
              </a:rPr>
              <a:t>Глинкина</a:t>
            </a:r>
            <a:endParaRPr lang="ru-RU" sz="3600" dirty="0">
              <a:solidFill>
                <a:schemeClr val="tx1"/>
              </a:solidFill>
            </a:endParaRPr>
          </a:p>
          <a:p>
            <a:r>
              <a:rPr lang="ru-RU" sz="3600" dirty="0" smtClean="0">
                <a:solidFill>
                  <a:schemeClr val="tx1"/>
                </a:solidFill>
              </a:rPr>
              <a:t>Александра Васильевича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82535" y="4194000"/>
            <a:ext cx="40998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dirty="0">
                <a:solidFill>
                  <a:schemeClr val="bg1"/>
                </a:solidFill>
              </a:rPr>
              <a:t>о работе администрации </a:t>
            </a:r>
            <a:endParaRPr lang="ru-RU" sz="2800" dirty="0" smtClean="0">
              <a:solidFill>
                <a:schemeClr val="bg1"/>
              </a:solidFill>
            </a:endParaRPr>
          </a:p>
          <a:p>
            <a:pPr algn="r"/>
            <a:r>
              <a:rPr lang="ru-RU" sz="2800" dirty="0" smtClean="0">
                <a:solidFill>
                  <a:schemeClr val="bg1"/>
                </a:solidFill>
              </a:rPr>
              <a:t>за </a:t>
            </a:r>
            <a:r>
              <a:rPr lang="ru-RU" sz="2800" dirty="0">
                <a:solidFill>
                  <a:schemeClr val="bg1"/>
                </a:solidFill>
              </a:rPr>
              <a:t>2021 год</a:t>
            </a:r>
          </a:p>
        </p:txBody>
      </p:sp>
    </p:spTree>
    <p:extLst>
      <p:ext uri="{BB962C8B-B14F-4D97-AF65-F5344CB8AC3E}">
        <p14:creationId xmlns:p14="http://schemas.microsoft.com/office/powerpoint/2010/main" val="204477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5">
            <a:extLst>
              <a:ext uri="{FF2B5EF4-FFF2-40B4-BE49-F238E27FC236}">
                <a16:creationId xmlns:a16="http://schemas.microsoft.com/office/drawing/2014/main" id="{F1F0DAD7-164D-4948-88C2-5ECAB3ED7D20}"/>
              </a:ext>
            </a:extLst>
          </p:cNvPr>
          <p:cNvSpPr txBox="1">
            <a:spLocks/>
          </p:cNvSpPr>
          <p:nvPr/>
        </p:nvSpPr>
        <p:spPr>
          <a:xfrm>
            <a:off x="5193" y="9000"/>
            <a:ext cx="9143999" cy="479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solidFill>
                  <a:schemeClr val="tx1"/>
                </a:solidFill>
              </a:rPr>
              <a:t>Доходы бюджета (</a:t>
            </a:r>
            <a:r>
              <a:rPr lang="ru-RU" sz="3600" dirty="0" err="1">
                <a:solidFill>
                  <a:schemeClr val="tx1"/>
                </a:solidFill>
              </a:rPr>
              <a:t>млн.руб</a:t>
            </a:r>
            <a:r>
              <a:rPr lang="ru-RU" sz="3600" dirty="0">
                <a:solidFill>
                  <a:schemeClr val="tx1"/>
                </a:solidFill>
              </a:rPr>
              <a:t>.)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473043"/>
              </p:ext>
            </p:extLst>
          </p:nvPr>
        </p:nvGraphicFramePr>
        <p:xfrm>
          <a:off x="0" y="504000"/>
          <a:ext cx="9144000" cy="779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73898645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25395440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60112808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489687448"/>
                    </a:ext>
                  </a:extLst>
                </a:gridCol>
              </a:tblGrid>
              <a:tr h="38969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Наименование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2019 г.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2020 г.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2021 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47435419"/>
                  </a:ext>
                </a:extLst>
              </a:tr>
              <a:tr h="38969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Всего налогов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73,0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120,5 (25)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117,0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94766088"/>
                  </a:ext>
                </a:extLst>
              </a:tr>
            </a:tbl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172598296"/>
              </p:ext>
            </p:extLst>
          </p:nvPr>
        </p:nvGraphicFramePr>
        <p:xfrm>
          <a:off x="297000" y="1629000"/>
          <a:ext cx="855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77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5">
            <a:extLst>
              <a:ext uri="{FF2B5EF4-FFF2-40B4-BE49-F238E27FC236}">
                <a16:creationId xmlns:a16="http://schemas.microsoft.com/office/drawing/2014/main" id="{F1F0DAD7-164D-4948-88C2-5ECAB3ED7D20}"/>
              </a:ext>
            </a:extLst>
          </p:cNvPr>
          <p:cNvSpPr txBox="1">
            <a:spLocks/>
          </p:cNvSpPr>
          <p:nvPr/>
        </p:nvSpPr>
        <p:spPr>
          <a:xfrm>
            <a:off x="1784" y="9000"/>
            <a:ext cx="9143999" cy="479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Доля в бюджете (%)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026969"/>
              </p:ext>
            </p:extLst>
          </p:nvPr>
        </p:nvGraphicFramePr>
        <p:xfrm>
          <a:off x="162000" y="639000"/>
          <a:ext cx="4572000" cy="479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73898645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489687448"/>
                    </a:ext>
                  </a:extLst>
                </a:gridCol>
              </a:tblGrid>
              <a:tr h="38969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Наименование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Доля в бюджете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47435419"/>
                  </a:ext>
                </a:extLst>
              </a:tr>
              <a:tr h="38969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НДФЛ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2,4 %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94766088"/>
                  </a:ext>
                </a:extLst>
              </a:tr>
              <a:tr h="38969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Налог на имущество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14,5 %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37122979"/>
                  </a:ext>
                </a:extLst>
              </a:tr>
              <a:tr h="38969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Земельный налог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68,2 %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37953683"/>
                  </a:ext>
                </a:extLst>
              </a:tr>
              <a:tr h="38969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Доходы, поступающие от аренды и продажи имущества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0,1 %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38417142"/>
                  </a:ext>
                </a:extLst>
              </a:tr>
              <a:tr h="38969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Прочие не налоговые доходы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0,3 %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65175002"/>
                  </a:ext>
                </a:extLst>
              </a:tr>
              <a:tr h="38969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Субвенции, иные меж</a:t>
                      </a:r>
                      <a:r>
                        <a:rPr lang="ru-RU" sz="2000" baseline="0" dirty="0" smtClean="0"/>
                        <a:t>бюджетные </a:t>
                      </a:r>
                      <a:r>
                        <a:rPr lang="ru-RU" sz="2000" dirty="0" smtClean="0"/>
                        <a:t>трансферты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14,5 %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72156433"/>
                  </a:ext>
                </a:extLst>
              </a:tr>
            </a:tbl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615152675"/>
              </p:ext>
            </p:extLst>
          </p:nvPr>
        </p:nvGraphicFramePr>
        <p:xfrm>
          <a:off x="5202000" y="2619000"/>
          <a:ext cx="3655500" cy="340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452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0CB8ED5-5558-4AA1-B729-D61E3613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864000"/>
            <a:ext cx="4050000" cy="49878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Данные по аукционам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546570"/>
              </p:ext>
            </p:extLst>
          </p:nvPr>
        </p:nvGraphicFramePr>
        <p:xfrm>
          <a:off x="0" y="1674000"/>
          <a:ext cx="9144000" cy="3390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9913334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89037008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58701778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1741718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2019 г.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2020</a:t>
                      </a:r>
                      <a:r>
                        <a:rPr lang="ru-RU" sz="2000" baseline="0" dirty="0" smtClean="0"/>
                        <a:t> г.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2021 г.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265167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Количество аукционов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34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23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25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673028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Начально максимальная цена (</a:t>
                      </a:r>
                      <a:r>
                        <a:rPr lang="ru-RU" sz="2000" dirty="0" err="1" smtClean="0"/>
                        <a:t>млн.руб</a:t>
                      </a:r>
                      <a:r>
                        <a:rPr lang="ru-RU" sz="2000" dirty="0" smtClean="0"/>
                        <a:t>)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57,2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39,0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90,3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2192678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Сумма контрактов (</a:t>
                      </a:r>
                      <a:r>
                        <a:rPr lang="ru-RU" sz="2000" dirty="0" err="1" smtClean="0"/>
                        <a:t>млн.руб</a:t>
                      </a:r>
                      <a:r>
                        <a:rPr lang="ru-RU" sz="2000" dirty="0" smtClean="0"/>
                        <a:t>)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47,4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29,4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76,7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610172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Экономия (</a:t>
                      </a:r>
                      <a:r>
                        <a:rPr lang="ru-RU" sz="2000" dirty="0" err="1" smtClean="0"/>
                        <a:t>млн.руб</a:t>
                      </a:r>
                      <a:r>
                        <a:rPr lang="ru-RU" sz="2000" dirty="0" smtClean="0"/>
                        <a:t>)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9,8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9,6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13,6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425588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646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E471C34-EC52-4443-AABF-516C4834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023250" cy="7037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БЮДЖЕТ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КРЕМЕНКУЛЬСКОГО СЕЛЬСКОГО ПОСЕЛЕНИЯ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61941956"/>
              </p:ext>
            </p:extLst>
          </p:nvPr>
        </p:nvGraphicFramePr>
        <p:xfrm>
          <a:off x="0" y="1044000"/>
          <a:ext cx="10062000" cy="526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3071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E471C34-EC52-4443-AABF-516C4834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77" y="0"/>
            <a:ext cx="6023250" cy="7037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БЮДЖЕТ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КРЕМЕНКУЛЬСКОГО СЕЛЬСКОГО ПОСЕЛЕНИЯ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620004966"/>
              </p:ext>
            </p:extLst>
          </p:nvPr>
        </p:nvGraphicFramePr>
        <p:xfrm>
          <a:off x="83250" y="703792"/>
          <a:ext cx="8741250" cy="5740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57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E471C34-EC52-4443-AABF-516C4834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314" y="-6438"/>
            <a:ext cx="6023250" cy="7037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БЮДЖЕТ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КРЕМЕНКУЛЬСКОГО СЕЛЬСКОГО ПОСЕЛЕНИЯ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250" y="1209145"/>
            <a:ext cx="2801250" cy="4480672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604731344"/>
              </p:ext>
            </p:extLst>
          </p:nvPr>
        </p:nvGraphicFramePr>
        <p:xfrm>
          <a:off x="-14314" y="1221883"/>
          <a:ext cx="4316314" cy="2814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17354616"/>
              </p:ext>
            </p:extLst>
          </p:nvPr>
        </p:nvGraphicFramePr>
        <p:xfrm>
          <a:off x="1332000" y="3901500"/>
          <a:ext cx="4676936" cy="263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Заголовок 4">
            <a:extLst>
              <a:ext uri="{FF2B5EF4-FFF2-40B4-BE49-F238E27FC236}">
                <a16:creationId xmlns:a16="http://schemas.microsoft.com/office/drawing/2014/main" id="{2E471C34-EC52-4443-AABF-516C483420C4}"/>
              </a:ext>
            </a:extLst>
          </p:cNvPr>
          <p:cNvSpPr txBox="1">
            <a:spLocks/>
          </p:cNvSpPr>
          <p:nvPr/>
        </p:nvSpPr>
        <p:spPr>
          <a:xfrm>
            <a:off x="0" y="518091"/>
            <a:ext cx="6023250" cy="70379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Дорожный фонд</a:t>
            </a:r>
          </a:p>
        </p:txBody>
      </p:sp>
    </p:spTree>
    <p:extLst>
      <p:ext uri="{BB962C8B-B14F-4D97-AF65-F5344CB8AC3E}">
        <p14:creationId xmlns:p14="http://schemas.microsoft.com/office/powerpoint/2010/main" val="3916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E471C34-EC52-4443-AABF-516C4834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314" y="-15231"/>
            <a:ext cx="6023250" cy="7037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БЮДЖЕТ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КРЕМЕНКУЛЬСКОГО СЕЛЬСКОГО ПОСЕЛЕНИЯ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250" y="1209145"/>
            <a:ext cx="2801250" cy="4480672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570908250"/>
              </p:ext>
            </p:extLst>
          </p:nvPr>
        </p:nvGraphicFramePr>
        <p:xfrm>
          <a:off x="-14314" y="1209146"/>
          <a:ext cx="4001314" cy="2631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69228590"/>
              </p:ext>
            </p:extLst>
          </p:nvPr>
        </p:nvGraphicFramePr>
        <p:xfrm>
          <a:off x="1512000" y="3732751"/>
          <a:ext cx="4511250" cy="2756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Заголовок 4">
            <a:extLst>
              <a:ext uri="{FF2B5EF4-FFF2-40B4-BE49-F238E27FC236}">
                <a16:creationId xmlns:a16="http://schemas.microsoft.com/office/drawing/2014/main" id="{2E471C34-EC52-4443-AABF-516C483420C4}"/>
              </a:ext>
            </a:extLst>
          </p:cNvPr>
          <p:cNvSpPr txBox="1">
            <a:spLocks/>
          </p:cNvSpPr>
          <p:nvPr/>
        </p:nvSpPr>
        <p:spPr>
          <a:xfrm>
            <a:off x="0" y="510338"/>
            <a:ext cx="6023250" cy="70379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Коммунальное хозяйство (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</a:rPr>
              <a:t>млн.руб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51396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000" y="54000"/>
            <a:ext cx="7886700" cy="994172"/>
          </a:xfrm>
        </p:spPr>
        <p:txBody>
          <a:bodyPr>
            <a:normAutofit/>
          </a:bodyPr>
          <a:lstStyle/>
          <a:p>
            <a:r>
              <a:rPr lang="ru-RU" sz="5400" dirty="0"/>
              <a:t>Проект «Чистая вода»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048172"/>
            <a:ext cx="5106742" cy="3408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00" y="2664000"/>
            <a:ext cx="5467500" cy="389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4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E471C34-EC52-4443-AABF-516C4834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314" y="1315"/>
            <a:ext cx="6023250" cy="7037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БЮДЖЕТ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КРЕМЕНКУЛЬСКОГО СЕЛЬСКОГО ПОСЕЛЕНИЯ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250" y="1209145"/>
            <a:ext cx="2801250" cy="4480672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806510531"/>
              </p:ext>
            </p:extLst>
          </p:nvPr>
        </p:nvGraphicFramePr>
        <p:xfrm>
          <a:off x="1242001" y="1209144"/>
          <a:ext cx="3465000" cy="2399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09655453"/>
              </p:ext>
            </p:extLst>
          </p:nvPr>
        </p:nvGraphicFramePr>
        <p:xfrm>
          <a:off x="2860289" y="4113036"/>
          <a:ext cx="3003750" cy="2643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472118622"/>
              </p:ext>
            </p:extLst>
          </p:nvPr>
        </p:nvGraphicFramePr>
        <p:xfrm>
          <a:off x="55311" y="4113037"/>
          <a:ext cx="2785316" cy="2744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Заголовок 4">
            <a:extLst>
              <a:ext uri="{FF2B5EF4-FFF2-40B4-BE49-F238E27FC236}">
                <a16:creationId xmlns:a16="http://schemas.microsoft.com/office/drawing/2014/main" id="{2E471C34-EC52-4443-AABF-516C483420C4}"/>
              </a:ext>
            </a:extLst>
          </p:cNvPr>
          <p:cNvSpPr txBox="1">
            <a:spLocks/>
          </p:cNvSpPr>
          <p:nvPr/>
        </p:nvSpPr>
        <p:spPr>
          <a:xfrm>
            <a:off x="0" y="583366"/>
            <a:ext cx="6023250" cy="70379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Благоустройство (Уличное освещение)</a:t>
            </a:r>
          </a:p>
        </p:txBody>
      </p:sp>
    </p:spTree>
    <p:extLst>
      <p:ext uri="{BB962C8B-B14F-4D97-AF65-F5344CB8AC3E}">
        <p14:creationId xmlns:p14="http://schemas.microsoft.com/office/powerpoint/2010/main" val="408298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000" y="54000"/>
            <a:ext cx="7886700" cy="675000"/>
          </a:xfrm>
        </p:spPr>
        <p:txBody>
          <a:bodyPr>
            <a:noAutofit/>
          </a:bodyPr>
          <a:lstStyle/>
          <a:p>
            <a:r>
              <a:rPr lang="ru-RU" sz="5400" dirty="0" smtClean="0"/>
              <a:t>Иллюминации</a:t>
            </a:r>
            <a:endParaRPr lang="ru-RU" sz="5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r="30972"/>
          <a:stretch/>
        </p:blipFill>
        <p:spPr>
          <a:xfrm rot="5400000">
            <a:off x="534519" y="2308323"/>
            <a:ext cx="2314961" cy="315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6" r="17191"/>
          <a:stretch/>
        </p:blipFill>
        <p:spPr>
          <a:xfrm rot="5400000">
            <a:off x="6663049" y="257421"/>
            <a:ext cx="1929133" cy="2939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r="25722" b="32502"/>
          <a:stretch/>
        </p:blipFill>
        <p:spPr>
          <a:xfrm rot="5400000">
            <a:off x="3136987" y="1522866"/>
            <a:ext cx="2891147" cy="24511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33596" b="16535"/>
          <a:stretch/>
        </p:blipFill>
        <p:spPr>
          <a:xfrm>
            <a:off x="117000" y="5139000"/>
            <a:ext cx="3956200" cy="1569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23" y="4566738"/>
            <a:ext cx="3807159" cy="2141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0" y="767421"/>
            <a:ext cx="2880000" cy="192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614" y="2725841"/>
            <a:ext cx="3194468" cy="21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4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855319" y="714915"/>
            <a:ext cx="26288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_AvanteBs" panose="020B0402020202020204" pitchFamily="34" charset="-52"/>
              </a:rPr>
              <a:t>с. </a:t>
            </a:r>
            <a:r>
              <a:rPr lang="ru-RU" sz="2000" dirty="0" err="1">
                <a:latin typeface="a_AvanteBs" panose="020B0402020202020204" pitchFamily="34" charset="-52"/>
              </a:rPr>
              <a:t>Кременкуль</a:t>
            </a:r>
            <a:endParaRPr lang="ru-RU" sz="2000" dirty="0">
              <a:latin typeface="a_AvanteBs" panose="020B0402020202020204" pitchFamily="34" charset="-52"/>
            </a:endParaRPr>
          </a:p>
          <a:p>
            <a:r>
              <a:rPr lang="ru-RU" sz="2000" dirty="0">
                <a:latin typeface="a_AvanteBs" panose="020B0402020202020204" pitchFamily="34" charset="-52"/>
              </a:rPr>
              <a:t>с. Большие </a:t>
            </a:r>
            <a:r>
              <a:rPr lang="ru-RU" sz="2000" dirty="0" err="1">
                <a:latin typeface="a_AvanteBs" panose="020B0402020202020204" pitchFamily="34" charset="-52"/>
              </a:rPr>
              <a:t>Харлуши</a:t>
            </a:r>
            <a:endParaRPr lang="ru-RU" sz="2000" dirty="0">
              <a:latin typeface="a_AvanteBs" panose="020B0402020202020204" pitchFamily="34" charset="-52"/>
            </a:endParaRPr>
          </a:p>
          <a:p>
            <a:r>
              <a:rPr lang="ru-RU" sz="2000" dirty="0">
                <a:latin typeface="a_AvanteBs" panose="020B0402020202020204" pitchFamily="34" charset="-52"/>
              </a:rPr>
              <a:t>п. </a:t>
            </a:r>
            <a:r>
              <a:rPr lang="ru-RU" sz="2000" dirty="0" err="1">
                <a:latin typeface="a_AvanteBs" panose="020B0402020202020204" pitchFamily="34" charset="-52"/>
              </a:rPr>
              <a:t>Вавиловец</a:t>
            </a:r>
            <a:r>
              <a:rPr lang="ru-RU" sz="2000" dirty="0">
                <a:latin typeface="a_AvanteBs" panose="020B0402020202020204" pitchFamily="34" charset="-52"/>
              </a:rPr>
              <a:t>  </a:t>
            </a:r>
          </a:p>
          <a:p>
            <a:r>
              <a:rPr lang="ru-RU" sz="2000" dirty="0">
                <a:latin typeface="a_AvanteBs" panose="020B0402020202020204" pitchFamily="34" charset="-52"/>
              </a:rPr>
              <a:t>п. Северный</a:t>
            </a:r>
          </a:p>
          <a:p>
            <a:r>
              <a:rPr lang="ru-RU" sz="2000" dirty="0">
                <a:latin typeface="a_AvanteBs" panose="020B0402020202020204" pitchFamily="34" charset="-52"/>
              </a:rPr>
              <a:t>п. Садовый  </a:t>
            </a:r>
          </a:p>
          <a:p>
            <a:r>
              <a:rPr lang="ru-RU" sz="2000" dirty="0">
                <a:latin typeface="a_AvanteBs" panose="020B0402020202020204" pitchFamily="34" charset="-52"/>
              </a:rPr>
              <a:t>п. Терема</a:t>
            </a:r>
          </a:p>
          <a:p>
            <a:r>
              <a:rPr lang="ru-RU" sz="2000" dirty="0">
                <a:latin typeface="a_AvanteBs" panose="020B0402020202020204" pitchFamily="34" charset="-52"/>
              </a:rPr>
              <a:t>п. Западный</a:t>
            </a:r>
            <a:endParaRPr lang="en-US" sz="2000" dirty="0">
              <a:latin typeface="a_AvanteBs" panose="020B0402020202020204" pitchFamily="34" charset="-52"/>
            </a:endParaRPr>
          </a:p>
          <a:p>
            <a:r>
              <a:rPr lang="ru-RU" sz="2000" dirty="0">
                <a:latin typeface="a_AvanteBs" panose="020B0402020202020204" pitchFamily="34" charset="-52"/>
              </a:rPr>
              <a:t>п. Пригородный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957336" y="163964"/>
            <a:ext cx="5186664" cy="4106109"/>
            <a:chOff x="3563007" y="158393"/>
            <a:chExt cx="6915552" cy="547481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007" y="158393"/>
              <a:ext cx="6915552" cy="5474812"/>
            </a:xfrm>
            <a:prstGeom prst="rect">
              <a:avLst/>
            </a:prstGeom>
          </p:spPr>
        </p:pic>
        <p:sp>
          <p:nvSpPr>
            <p:cNvPr id="5" name="Овал 4"/>
            <p:cNvSpPr/>
            <p:nvPr/>
          </p:nvSpPr>
          <p:spPr>
            <a:xfrm>
              <a:off x="7544972" y="2264899"/>
              <a:ext cx="140677" cy="1266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1232" y="1454828"/>
              <a:ext cx="140220" cy="12193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0223" y="1940164"/>
              <a:ext cx="140220" cy="12193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8312" y="1576758"/>
              <a:ext cx="151484" cy="13172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06272" y="3321143"/>
              <a:ext cx="140220" cy="121931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5957" y="3378590"/>
              <a:ext cx="140220" cy="121931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9317" y="4160504"/>
              <a:ext cx="140220" cy="121931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5729" y="2404404"/>
              <a:ext cx="140220" cy="121931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12223" y="3740829"/>
              <a:ext cx="140220" cy="121931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6764" y="2365711"/>
              <a:ext cx="140220" cy="121931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9866" y="3938011"/>
              <a:ext cx="140220" cy="121931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0563" y="3822967"/>
              <a:ext cx="140220" cy="121931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96067" y="2148438"/>
              <a:ext cx="140220" cy="121931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71999" y="139723"/>
            <a:ext cx="7510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_AvanteBs" panose="020B0402020202020204" pitchFamily="34" charset="-52"/>
              </a:rPr>
              <a:t>Населенные пункты </a:t>
            </a:r>
            <a:r>
              <a:rPr lang="ru-RU" sz="2000" dirty="0" err="1">
                <a:latin typeface="a_AvanteBs" panose="020B0402020202020204" pitchFamily="34" charset="-52"/>
              </a:rPr>
              <a:t>Кременкульского</a:t>
            </a:r>
            <a:r>
              <a:rPr lang="ru-RU" sz="2000" dirty="0">
                <a:latin typeface="a_AvanteBs" panose="020B0402020202020204" pitchFamily="34" charset="-52"/>
              </a:rPr>
              <a:t> поселения -</a:t>
            </a:r>
            <a:r>
              <a:rPr lang="ru-RU" sz="3200" b="1" dirty="0">
                <a:latin typeface="a_AvanteBs" panose="020B0402020202020204" pitchFamily="34" charset="-52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7000" y="4387891"/>
            <a:ext cx="8230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_AvanteBs" panose="020B0402020202020204" pitchFamily="34" charset="-52"/>
              </a:rPr>
              <a:t>Микрорайоны – </a:t>
            </a:r>
            <a:r>
              <a:rPr lang="ru-RU" sz="2400" b="1" dirty="0">
                <a:latin typeface="a_AvanteBs" panose="020B0402020202020204" pitchFamily="34" charset="-52"/>
              </a:rPr>
              <a:t>26</a:t>
            </a:r>
            <a:r>
              <a:rPr lang="ru-RU" sz="1600" dirty="0">
                <a:latin typeface="a_AvanteBs" panose="020B0402020202020204" pitchFamily="34" charset="-52"/>
              </a:rPr>
              <a:t> (Родной, Женева, Просторы, Залесье, </a:t>
            </a:r>
            <a:r>
              <a:rPr lang="ru-RU" sz="1600" dirty="0" err="1">
                <a:latin typeface="a_AvanteBs" panose="020B0402020202020204" pitchFamily="34" charset="-52"/>
              </a:rPr>
              <a:t>Б.Хутор</a:t>
            </a:r>
            <a:r>
              <a:rPr lang="ru-RU" sz="1600" dirty="0">
                <a:latin typeface="a_AvanteBs" panose="020B0402020202020204" pitchFamily="34" charset="-52"/>
              </a:rPr>
              <a:t> и т.д.</a:t>
            </a:r>
          </a:p>
          <a:p>
            <a:r>
              <a:rPr lang="ru-RU" sz="1600" dirty="0">
                <a:latin typeface="a_AvanteBs" panose="020B0402020202020204" pitchFamily="34" charset="-52"/>
              </a:rPr>
              <a:t>Жилые застройки – </a:t>
            </a:r>
            <a:r>
              <a:rPr lang="ru-RU" sz="2400" b="1" dirty="0">
                <a:latin typeface="a_AvanteBs" panose="020B0402020202020204" pitchFamily="34" charset="-52"/>
              </a:rPr>
              <a:t>7</a:t>
            </a:r>
            <a:r>
              <a:rPr lang="ru-RU" sz="1600" dirty="0">
                <a:latin typeface="a_AvanteBs" panose="020B0402020202020204" pitchFamily="34" charset="-52"/>
              </a:rPr>
              <a:t> (Полет, Салют, СИЖ, Механизатор и т.д.)</a:t>
            </a:r>
          </a:p>
          <a:p>
            <a:r>
              <a:rPr lang="ru-RU" sz="1600" dirty="0">
                <a:latin typeface="a_AvanteBs" panose="020B0402020202020204" pitchFamily="34" charset="-52"/>
              </a:rPr>
              <a:t>СНТ – </a:t>
            </a:r>
            <a:r>
              <a:rPr lang="ru-RU" sz="2400" b="1" dirty="0">
                <a:latin typeface="a_AvanteBs" panose="020B0402020202020204" pitchFamily="34" charset="-52"/>
              </a:rPr>
              <a:t>9 </a:t>
            </a:r>
            <a:r>
              <a:rPr lang="ru-RU" sz="1600" dirty="0">
                <a:latin typeface="a_AvanteBs" panose="020B0402020202020204" pitchFamily="34" charset="-52"/>
              </a:rPr>
              <a:t>(Чайка, Урал, Мысы, Вишневый, Петушок, </a:t>
            </a:r>
            <a:r>
              <a:rPr lang="ru-RU" sz="1600" dirty="0" err="1">
                <a:latin typeface="a_AvanteBs" panose="020B0402020202020204" pitchFamily="34" charset="-52"/>
              </a:rPr>
              <a:t>Электрометаллург</a:t>
            </a:r>
            <a:r>
              <a:rPr lang="ru-RU" sz="1600" dirty="0">
                <a:latin typeface="a_AvanteBs" panose="020B0402020202020204" pitchFamily="34" charset="-52"/>
              </a:rPr>
              <a:t> и т.д.</a:t>
            </a:r>
          </a:p>
          <a:p>
            <a:endParaRPr lang="ru-RU" sz="2400" b="1" dirty="0">
              <a:latin typeface="a_AvanteBs" panose="020B0402020202020204" pitchFamily="34" charset="-52"/>
            </a:endParaRPr>
          </a:p>
          <a:p>
            <a:r>
              <a:rPr lang="ru-RU" sz="2400" b="1" dirty="0">
                <a:latin typeface="a_AvanteBs" panose="020B0402020202020204" pitchFamily="34" charset="-52"/>
              </a:rPr>
              <a:t>Площадь поселения – 32 258 га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0C1772-80DD-41D0-9F89-482E1ABF635F}"/>
              </a:ext>
            </a:extLst>
          </p:cNvPr>
          <p:cNvSpPr txBox="1"/>
          <p:nvPr/>
        </p:nvSpPr>
        <p:spPr>
          <a:xfrm>
            <a:off x="4018049" y="2178374"/>
            <a:ext cx="3429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_AvanteBs" panose="020B0402020202020204" pitchFamily="34" charset="-52"/>
              </a:rPr>
              <a:t>д. </a:t>
            </a:r>
            <a:r>
              <a:rPr lang="ru-RU" sz="2000" dirty="0" err="1">
                <a:latin typeface="a_AvanteBs" panose="020B0402020202020204" pitchFamily="34" charset="-52"/>
              </a:rPr>
              <a:t>Альмеева</a:t>
            </a:r>
            <a:endParaRPr lang="ru-RU" sz="2000" dirty="0">
              <a:latin typeface="a_AvanteBs" panose="020B0402020202020204" pitchFamily="34" charset="-52"/>
            </a:endParaRPr>
          </a:p>
          <a:p>
            <a:r>
              <a:rPr lang="ru-RU" sz="2000" dirty="0">
                <a:latin typeface="a_AvanteBs" panose="020B0402020202020204" pitchFamily="34" charset="-52"/>
              </a:rPr>
              <a:t>д. Мамаева</a:t>
            </a:r>
          </a:p>
          <a:p>
            <a:r>
              <a:rPr lang="ru-RU" sz="2000" dirty="0">
                <a:latin typeface="a_AvanteBs" panose="020B0402020202020204" pitchFamily="34" charset="-52"/>
              </a:rPr>
              <a:t>д. Костыли </a:t>
            </a:r>
          </a:p>
          <a:p>
            <a:r>
              <a:rPr lang="ru-RU" sz="2000" dirty="0">
                <a:latin typeface="a_AvanteBs" panose="020B0402020202020204" pitchFamily="34" charset="-52"/>
              </a:rPr>
              <a:t>д. Малиновка</a:t>
            </a:r>
          </a:p>
          <a:p>
            <a:r>
              <a:rPr lang="ru-RU" sz="2000" dirty="0">
                <a:latin typeface="a_AvanteBs" panose="020B0402020202020204" pitchFamily="34" charset="-52"/>
              </a:rPr>
              <a:t>д. Осиновка</a:t>
            </a:r>
          </a:p>
          <a:p>
            <a:r>
              <a:rPr lang="ru-RU" sz="2000" dirty="0">
                <a:latin typeface="a_AvanteBs" panose="020B0402020202020204" pitchFamily="34" charset="-52"/>
              </a:rPr>
              <a:t>д. </a:t>
            </a:r>
            <a:r>
              <a:rPr lang="ru-RU" sz="2000" dirty="0" err="1">
                <a:latin typeface="a_AvanteBs" panose="020B0402020202020204" pitchFamily="34" charset="-52"/>
              </a:rPr>
              <a:t>Малышево</a:t>
            </a:r>
            <a:endParaRPr lang="ru-RU" sz="2000" dirty="0">
              <a:latin typeface="a_AvanteBs" panose="020B0402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1779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E471C34-EC52-4443-AABF-516C4834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314" y="0"/>
            <a:ext cx="6023250" cy="7037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БЮДЖЕТ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КРЕМЕНКУЛЬСКОГО СЕЛЬСКОГО ПОСЕЛЕНИЯ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634934134"/>
              </p:ext>
            </p:extLst>
          </p:nvPr>
        </p:nvGraphicFramePr>
        <p:xfrm>
          <a:off x="0" y="1269000"/>
          <a:ext cx="8824500" cy="508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2E471C34-EC52-4443-AABF-516C483420C4}"/>
              </a:ext>
            </a:extLst>
          </p:cNvPr>
          <p:cNvSpPr txBox="1">
            <a:spLocks/>
          </p:cNvSpPr>
          <p:nvPr/>
        </p:nvSpPr>
        <p:spPr>
          <a:xfrm>
            <a:off x="-26291" y="636979"/>
            <a:ext cx="6023250" cy="70379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Благоустройство (Озеленение)</a:t>
            </a:r>
          </a:p>
        </p:txBody>
      </p:sp>
    </p:spTree>
    <p:extLst>
      <p:ext uri="{BB962C8B-B14F-4D97-AF65-F5344CB8AC3E}">
        <p14:creationId xmlns:p14="http://schemas.microsoft.com/office/powerpoint/2010/main" val="255418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E471C34-EC52-4443-AABF-516C4834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023250" cy="7037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БЮДЖЕТ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КРЕМЕНКУЛЬСКОГО СЕЛЬСКОГО ПОСЕЛЕНИЯ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250" y="1209145"/>
            <a:ext cx="2801250" cy="4480672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092317832"/>
              </p:ext>
            </p:extLst>
          </p:nvPr>
        </p:nvGraphicFramePr>
        <p:xfrm>
          <a:off x="0" y="1329821"/>
          <a:ext cx="3956314" cy="271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939174719"/>
              </p:ext>
            </p:extLst>
          </p:nvPr>
        </p:nvGraphicFramePr>
        <p:xfrm>
          <a:off x="1782000" y="3969000"/>
          <a:ext cx="4241250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Заголовок 4">
            <a:extLst>
              <a:ext uri="{FF2B5EF4-FFF2-40B4-BE49-F238E27FC236}">
                <a16:creationId xmlns:a16="http://schemas.microsoft.com/office/drawing/2014/main" id="{2E471C34-EC52-4443-AABF-516C483420C4}"/>
              </a:ext>
            </a:extLst>
          </p:cNvPr>
          <p:cNvSpPr txBox="1">
            <a:spLocks/>
          </p:cNvSpPr>
          <p:nvPr/>
        </p:nvSpPr>
        <p:spPr>
          <a:xfrm>
            <a:off x="0" y="626029"/>
            <a:ext cx="6023250" cy="70379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Благоустройство (Прочее)</a:t>
            </a:r>
          </a:p>
        </p:txBody>
      </p:sp>
    </p:spTree>
    <p:extLst>
      <p:ext uri="{BB962C8B-B14F-4D97-AF65-F5344CB8AC3E}">
        <p14:creationId xmlns:p14="http://schemas.microsoft.com/office/powerpoint/2010/main" val="208127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00" y="0"/>
            <a:ext cx="7886700" cy="994172"/>
          </a:xfrm>
        </p:spPr>
        <p:txBody>
          <a:bodyPr>
            <a:normAutofit/>
          </a:bodyPr>
          <a:lstStyle/>
          <a:p>
            <a:r>
              <a:rPr lang="ru-RU" sz="5400" dirty="0" err="1"/>
              <a:t>СкейтПарк</a:t>
            </a:r>
            <a:endParaRPr lang="ru-RU" sz="5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750" y="1179000"/>
            <a:ext cx="3580000" cy="20137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1" y="954000"/>
            <a:ext cx="3245104" cy="23497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591" y="4468227"/>
            <a:ext cx="3301160" cy="22007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5" y="4465347"/>
            <a:ext cx="3305480" cy="22036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00" y="2291387"/>
            <a:ext cx="4995000" cy="280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4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10" y="0"/>
            <a:ext cx="7886700" cy="994172"/>
          </a:xfrm>
        </p:spPr>
        <p:txBody>
          <a:bodyPr>
            <a:normAutofit/>
          </a:bodyPr>
          <a:lstStyle/>
          <a:p>
            <a:r>
              <a:rPr lang="ru-RU" sz="5400" dirty="0"/>
              <a:t>Благоустройство скверов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5" y="4329000"/>
            <a:ext cx="3541796" cy="23611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02" y="4329000"/>
            <a:ext cx="3492458" cy="23283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32" y="1377385"/>
            <a:ext cx="3407314" cy="19166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359000"/>
            <a:ext cx="3440000" cy="1935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99" y="2304000"/>
            <a:ext cx="4833291" cy="271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5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09" y="16084"/>
            <a:ext cx="7886700" cy="994172"/>
          </a:xfrm>
        </p:spPr>
        <p:txBody>
          <a:bodyPr>
            <a:normAutofit/>
          </a:bodyPr>
          <a:lstStyle/>
          <a:p>
            <a:r>
              <a:rPr lang="ru-RU" sz="5400" dirty="0"/>
              <a:t>Благоустройство скверов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1" y="4263831"/>
            <a:ext cx="3239659" cy="23462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8160" y="4234827"/>
            <a:ext cx="3562927" cy="23752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000" y="1010256"/>
            <a:ext cx="3518280" cy="23455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0" y="1010256"/>
            <a:ext cx="3428659" cy="22857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00" y="2304000"/>
            <a:ext cx="5067247" cy="285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68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00" y="14400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ru-RU" sz="5400" dirty="0"/>
              <a:t>Детские, спортивные площадки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34" y="1474354"/>
            <a:ext cx="3467850" cy="23147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0" y="4249958"/>
            <a:ext cx="3200130" cy="24000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8" y="1404000"/>
            <a:ext cx="3180192" cy="2385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463" y="4374000"/>
            <a:ext cx="3416219" cy="2276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00" y="2637195"/>
            <a:ext cx="4252500" cy="283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97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00" y="11450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ru-RU" sz="5400" dirty="0"/>
              <a:t>Детские, спортивные площадки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6" y="4496307"/>
            <a:ext cx="3335761" cy="22224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206" y="4404122"/>
            <a:ext cx="3474123" cy="23146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3" y="1406122"/>
            <a:ext cx="3509009" cy="2337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206" y="1406122"/>
            <a:ext cx="3506132" cy="23378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00" y="2299968"/>
            <a:ext cx="4331250" cy="288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53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E471C34-EC52-4443-AABF-516C4834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00" y="0"/>
            <a:ext cx="6023250" cy="7037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БЮДЖЕТ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КРЕМЕНКУЛЬСКОГО СЕЛЬСКОГО ПОСЕЛЕНИЯ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209031773"/>
              </p:ext>
            </p:extLst>
          </p:nvPr>
        </p:nvGraphicFramePr>
        <p:xfrm>
          <a:off x="0" y="819000"/>
          <a:ext cx="8858250" cy="567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481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29" y="4416966"/>
            <a:ext cx="3408871" cy="22725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15" y="1449000"/>
            <a:ext cx="3537785" cy="23589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2" y="4329000"/>
            <a:ext cx="3652315" cy="24333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0" y="1429796"/>
            <a:ext cx="3362286" cy="25217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00" y="2124000"/>
            <a:ext cx="4691249" cy="3127500"/>
          </a:xfrm>
          <a:prstGeom prst="rect">
            <a:avLst/>
          </a:prstGeom>
        </p:spPr>
      </p:pic>
      <p:sp>
        <p:nvSpPr>
          <p:cNvPr id="20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00" y="15636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ru-RU" sz="5400" dirty="0" err="1"/>
              <a:t>Кременкульский</a:t>
            </a: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>Дом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4040841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00" y="4232883"/>
            <a:ext cx="3418891" cy="25641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00" y="1359000"/>
            <a:ext cx="3240000" cy="243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" y="4194000"/>
            <a:ext cx="3470736" cy="26030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" y="1358999"/>
            <a:ext cx="3360936" cy="22406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00" y="1971186"/>
            <a:ext cx="4342500" cy="3256876"/>
          </a:xfrm>
          <a:prstGeom prst="rect">
            <a:avLst/>
          </a:prstGeom>
        </p:spPr>
      </p:pic>
      <p:sp>
        <p:nvSpPr>
          <p:cNvPr id="18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000" y="15250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ru-RU" sz="5400" dirty="0" err="1"/>
              <a:t>Кременкульский</a:t>
            </a: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>Дом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378477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0CB8ED5-5558-4AA1-B729-D61E3613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00" y="549000"/>
            <a:ext cx="4893750" cy="49878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Численность населения</a:t>
            </a: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581261"/>
              </p:ext>
            </p:extLst>
          </p:nvPr>
        </p:nvGraphicFramePr>
        <p:xfrm>
          <a:off x="747000" y="1154132"/>
          <a:ext cx="6096000" cy="74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9913334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9037008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58701778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1741718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2006 г.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2019 г.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2020</a:t>
                      </a:r>
                      <a:r>
                        <a:rPr lang="ru-RU" sz="2000" baseline="0" dirty="0" smtClean="0"/>
                        <a:t> г.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2021 г.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265167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5612чел.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15056 чел.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16399 чел.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18609 чел.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67302807"/>
                  </a:ext>
                </a:extLst>
              </a:tr>
            </a:tbl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065255521"/>
              </p:ext>
            </p:extLst>
          </p:nvPr>
        </p:nvGraphicFramePr>
        <p:xfrm>
          <a:off x="882000" y="2259000"/>
          <a:ext cx="7896750" cy="373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909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E471C34-EC52-4443-AABF-516C4834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38"/>
            <a:ext cx="6023250" cy="7037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БЮДЖЕТ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КРЕМЕНКУЛЬСКОГО СЕЛЬСКОГО ПОСЕЛЕНИЯ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68112724"/>
              </p:ext>
            </p:extLst>
          </p:nvPr>
        </p:nvGraphicFramePr>
        <p:xfrm>
          <a:off x="0" y="819000"/>
          <a:ext cx="8824500" cy="58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5577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000" y="151647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ru-RU" sz="5400" dirty="0"/>
              <a:t>Детско-Юношеская спортивная школа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000" y="4535761"/>
            <a:ext cx="3309885" cy="22052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2" y="4554001"/>
            <a:ext cx="3308692" cy="22044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" y="1312875"/>
            <a:ext cx="2211048" cy="2948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343" y="1406114"/>
            <a:ext cx="2139657" cy="28528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50" y="2304000"/>
            <a:ext cx="4769999" cy="23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4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000" y="1010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ru-RU" sz="5400" dirty="0"/>
              <a:t>Дом Культуры в </a:t>
            </a:r>
            <a:r>
              <a:rPr lang="ru-RU" sz="5400" dirty="0" err="1"/>
              <a:t>д.Малиновка</a:t>
            </a:r>
            <a:endParaRPr lang="ru-RU" sz="5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00" y="3436500"/>
            <a:ext cx="5661965" cy="33028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9" y="1025395"/>
            <a:ext cx="5740465" cy="334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39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134000"/>
            <a:ext cx="7886700" cy="994172"/>
          </a:xfrm>
        </p:spPr>
        <p:txBody>
          <a:bodyPr>
            <a:normAutofit/>
          </a:bodyPr>
          <a:lstStyle/>
          <a:p>
            <a:r>
              <a:rPr lang="ru-RU" sz="5400" dirty="0"/>
              <a:t>СПАСИБО ЗА ВНИМАНИЕ!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0" t="24981" r="4501" b="3151"/>
          <a:stretch/>
        </p:blipFill>
        <p:spPr>
          <a:xfrm>
            <a:off x="1471938" y="2619000"/>
            <a:ext cx="6166824" cy="397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4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215BFFB1-8F6F-4F40-ACB4-C620CD95B2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4987" y="3429001"/>
            <a:ext cx="5500688" cy="708750"/>
          </a:xfrm>
        </p:spPr>
        <p:txBody>
          <a:bodyPr>
            <a:normAutofit/>
          </a:bodyPr>
          <a:lstStyle/>
          <a:p>
            <a:pPr algn="ctr"/>
            <a:r>
              <a:rPr lang="en-US" sz="1350" dirty="0"/>
              <a:t>Lorem ipsum dolor sit </a:t>
            </a:r>
            <a:r>
              <a:rPr lang="en-US" sz="1350" dirty="0" err="1"/>
              <a:t>amet</a:t>
            </a:r>
            <a:r>
              <a:rPr lang="en-US" sz="1350" dirty="0"/>
              <a:t>, </a:t>
            </a:r>
            <a:r>
              <a:rPr lang="en-US" sz="1350" dirty="0" err="1"/>
              <a:t>consectetuer</a:t>
            </a:r>
            <a:r>
              <a:rPr lang="en-US" sz="1350" dirty="0"/>
              <a:t> </a:t>
            </a:r>
            <a:r>
              <a:rPr lang="en-US" sz="1350" dirty="0" err="1"/>
              <a:t>adipiscing</a:t>
            </a:r>
            <a:r>
              <a:rPr lang="en-US" sz="1350" dirty="0"/>
              <a:t> </a:t>
            </a:r>
            <a:r>
              <a:rPr lang="en-US" sz="1350" dirty="0" err="1"/>
              <a:t>elit</a:t>
            </a:r>
            <a:r>
              <a:rPr lang="en-US" sz="1350" dirty="0"/>
              <a:t>, sed diam </a:t>
            </a:r>
            <a:r>
              <a:rPr lang="en-US" sz="1350" dirty="0" err="1"/>
              <a:t>nonummy</a:t>
            </a:r>
            <a:r>
              <a:rPr lang="en-US" sz="1350" dirty="0"/>
              <a:t> </a:t>
            </a:r>
            <a:r>
              <a:rPr lang="en-US" sz="1350" dirty="0" err="1"/>
              <a:t>nibh</a:t>
            </a:r>
            <a:r>
              <a:rPr lang="en-US" sz="1350" dirty="0"/>
              <a:t> </a:t>
            </a:r>
            <a:r>
              <a:rPr lang="en-US" sz="1350" dirty="0" err="1"/>
              <a:t>euismod</a:t>
            </a:r>
            <a:r>
              <a:rPr lang="en-US" sz="1350" dirty="0"/>
              <a:t> </a:t>
            </a:r>
            <a:r>
              <a:rPr lang="en-US" sz="1350" dirty="0" err="1"/>
              <a:t>tincidunt</a:t>
            </a:r>
            <a:r>
              <a:rPr lang="en-US" sz="1350" dirty="0"/>
              <a:t> </a:t>
            </a:r>
            <a:r>
              <a:rPr lang="en-US" sz="1350" dirty="0" err="1"/>
              <a:t>ut</a:t>
            </a:r>
            <a:r>
              <a:rPr lang="en-US" sz="1350" dirty="0"/>
              <a:t> </a:t>
            </a:r>
            <a:r>
              <a:rPr lang="en-US" sz="1350" dirty="0" err="1"/>
              <a:t>laoreet</a:t>
            </a:r>
            <a:r>
              <a:rPr lang="en-US" sz="1350" dirty="0"/>
              <a:t> dolore magna </a:t>
            </a:r>
            <a:r>
              <a:rPr lang="en-US" sz="1350" dirty="0" err="1"/>
              <a:t>aliquam</a:t>
            </a:r>
            <a:r>
              <a:rPr lang="en-US" sz="1350" dirty="0"/>
              <a:t> </a:t>
            </a:r>
            <a:r>
              <a:rPr lang="en-US" sz="1350" dirty="0" err="1"/>
              <a:t>erat</a:t>
            </a:r>
            <a:r>
              <a:rPr lang="en-US" sz="1350" dirty="0"/>
              <a:t> </a:t>
            </a:r>
            <a:r>
              <a:rPr lang="en-US" sz="1350" dirty="0" err="1"/>
              <a:t>volutpat</a:t>
            </a:r>
            <a:r>
              <a:rPr lang="en-US" sz="1350" dirty="0"/>
              <a:t>.</a:t>
            </a:r>
            <a:endParaRPr lang="ru-RU" sz="1350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/>
              <a:t>СПАСИБО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FDC75C-6804-4AAF-8D91-397EA68734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2000" y="4269634"/>
            <a:ext cx="371250" cy="3712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BDB361-975A-4043-B953-4DF7B88979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99501" y="4266581"/>
            <a:ext cx="371250" cy="3712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1D6278-C4B4-4463-B318-1275B76863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707000" y="4266581"/>
            <a:ext cx="371250" cy="3712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61A666-AC2E-49FA-A60D-812E6BCD8BF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314500" y="4266581"/>
            <a:ext cx="371250" cy="37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2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59BBE8-FEB8-444F-BE4E-89863A1E5F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67" r="12467"/>
          <a:stretch>
            <a:fillRect/>
          </a:stretch>
        </p:blipFill>
        <p:spPr/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361CA63C-6B0F-478E-AD14-AA33C8E4F2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69637" y="1134001"/>
            <a:ext cx="5188613" cy="4623750"/>
          </a:xfrm>
        </p:spPr>
        <p:txBody>
          <a:bodyPr>
            <a:normAutofit fontScale="85000" lnSpcReduction="10000"/>
          </a:bodyPr>
          <a:lstStyle/>
          <a:p>
            <a:r>
              <a:rPr lang="en-US" sz="2850" b="1" dirty="0">
                <a:solidFill>
                  <a:schemeClr val="tx1"/>
                </a:solidFill>
              </a:rPr>
              <a:t>Lorem ipsum dolor sit </a:t>
            </a:r>
            <a:r>
              <a:rPr lang="en-US" sz="2850" b="1" dirty="0" err="1">
                <a:solidFill>
                  <a:schemeClr val="tx1"/>
                </a:solidFill>
              </a:rPr>
              <a:t>amet</a:t>
            </a:r>
            <a:r>
              <a:rPr lang="en-US" sz="2850" b="1" dirty="0">
                <a:solidFill>
                  <a:schemeClr val="tx1"/>
                </a:solidFill>
              </a:rPr>
              <a:t>, </a:t>
            </a:r>
            <a:r>
              <a:rPr lang="en-US" sz="2850" b="1" dirty="0" err="1">
                <a:solidFill>
                  <a:schemeClr val="tx1"/>
                </a:solidFill>
              </a:rPr>
              <a:t>consectetuer</a:t>
            </a:r>
            <a:r>
              <a:rPr lang="en-US" sz="2850" b="1" dirty="0">
                <a:solidFill>
                  <a:schemeClr val="tx1"/>
                </a:solidFill>
              </a:rPr>
              <a:t> </a:t>
            </a:r>
            <a:r>
              <a:rPr lang="en-US" sz="2850" b="1" dirty="0" err="1">
                <a:solidFill>
                  <a:schemeClr val="tx1"/>
                </a:solidFill>
              </a:rPr>
              <a:t>adipiscing</a:t>
            </a:r>
            <a:r>
              <a:rPr lang="en-US" sz="2850" b="1" dirty="0">
                <a:solidFill>
                  <a:schemeClr val="tx1"/>
                </a:solidFill>
              </a:rPr>
              <a:t> </a:t>
            </a:r>
            <a:endParaRPr lang="ru-RU" sz="2850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Lorem ipsum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, sed diam </a:t>
            </a:r>
            <a:r>
              <a:rPr lang="en-US" dirty="0" err="1">
                <a:solidFill>
                  <a:schemeClr val="tx1"/>
                </a:solidFill>
              </a:rPr>
              <a:t>nonummy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nibh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euismod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tincidunt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laoreet</a:t>
            </a:r>
            <a:r>
              <a:rPr lang="en-US" dirty="0">
                <a:solidFill>
                  <a:schemeClr val="tx1"/>
                </a:solidFill>
              </a:rPr>
              <a:t> dolore magna </a:t>
            </a:r>
            <a:r>
              <a:rPr lang="en-US" dirty="0" err="1">
                <a:solidFill>
                  <a:schemeClr val="tx1"/>
                </a:solidFill>
              </a:rPr>
              <a:t>aliquam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erat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volutpat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Lorem ipsum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, sed diam </a:t>
            </a:r>
            <a:r>
              <a:rPr lang="en-US" dirty="0" err="1">
                <a:solidFill>
                  <a:schemeClr val="tx1"/>
                </a:solidFill>
              </a:rPr>
              <a:t>nonummy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nibh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euismod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tincidunt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laoreet</a:t>
            </a:r>
            <a:r>
              <a:rPr lang="en-US" dirty="0">
                <a:solidFill>
                  <a:schemeClr val="tx1"/>
                </a:solidFill>
              </a:rPr>
              <a:t> dolore magna </a:t>
            </a:r>
            <a:r>
              <a:rPr lang="en-US" dirty="0" err="1">
                <a:solidFill>
                  <a:schemeClr val="tx1"/>
                </a:solidFill>
              </a:rPr>
              <a:t>aliquam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erat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volutpat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sz="2850" b="1" dirty="0">
                <a:solidFill>
                  <a:schemeClr val="tx1"/>
                </a:solidFill>
              </a:rPr>
              <a:t>Lorem ipsum dolor sit </a:t>
            </a:r>
            <a:r>
              <a:rPr lang="en-US" sz="2850" b="1" dirty="0" err="1">
                <a:solidFill>
                  <a:schemeClr val="tx1"/>
                </a:solidFill>
              </a:rPr>
              <a:t>amet</a:t>
            </a:r>
            <a:r>
              <a:rPr lang="en-US" sz="2850" b="1" dirty="0">
                <a:solidFill>
                  <a:schemeClr val="tx1"/>
                </a:solidFill>
              </a:rPr>
              <a:t>, </a:t>
            </a:r>
            <a:r>
              <a:rPr lang="en-US" sz="2850" b="1" dirty="0" err="1">
                <a:solidFill>
                  <a:schemeClr val="tx1"/>
                </a:solidFill>
              </a:rPr>
              <a:t>consectetuer</a:t>
            </a:r>
            <a:r>
              <a:rPr lang="en-US" sz="2850" b="1" dirty="0">
                <a:solidFill>
                  <a:schemeClr val="tx1"/>
                </a:solidFill>
              </a:rPr>
              <a:t> </a:t>
            </a:r>
            <a:r>
              <a:rPr lang="en-US" sz="2850" b="1" dirty="0" err="1">
                <a:solidFill>
                  <a:schemeClr val="tx1"/>
                </a:solidFill>
              </a:rPr>
              <a:t>adipiscing</a:t>
            </a:r>
            <a:r>
              <a:rPr lang="en-US" sz="2850" b="1" dirty="0">
                <a:solidFill>
                  <a:schemeClr val="tx1"/>
                </a:solidFill>
              </a:rPr>
              <a:t> </a:t>
            </a:r>
            <a:endParaRPr lang="ru-RU" sz="2850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Lorem ipsum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, sed diam </a:t>
            </a:r>
            <a:r>
              <a:rPr lang="en-US" dirty="0" err="1">
                <a:solidFill>
                  <a:schemeClr val="tx1"/>
                </a:solidFill>
              </a:rPr>
              <a:t>nonummy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nibh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euismod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tincidunt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laoreet</a:t>
            </a:r>
            <a:r>
              <a:rPr lang="en-US" dirty="0">
                <a:solidFill>
                  <a:schemeClr val="tx1"/>
                </a:solidFill>
              </a:rPr>
              <a:t> dolore magna </a:t>
            </a:r>
            <a:r>
              <a:rPr lang="en-US" dirty="0" err="1">
                <a:solidFill>
                  <a:schemeClr val="tx1"/>
                </a:solidFill>
              </a:rPr>
              <a:t>aliquam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erat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volutpat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Lorem ipsum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, sed diam </a:t>
            </a:r>
            <a:r>
              <a:rPr lang="en-US" dirty="0" err="1">
                <a:solidFill>
                  <a:schemeClr val="tx1"/>
                </a:solidFill>
              </a:rPr>
              <a:t>nonummy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nibh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euismod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tincidunt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laoreet</a:t>
            </a:r>
            <a:r>
              <a:rPr lang="en-US" dirty="0">
                <a:solidFill>
                  <a:schemeClr val="tx1"/>
                </a:solidFill>
              </a:rPr>
              <a:t> dolore magna </a:t>
            </a:r>
            <a:r>
              <a:rPr lang="en-US" dirty="0" err="1">
                <a:solidFill>
                  <a:schemeClr val="tx1"/>
                </a:solidFill>
              </a:rPr>
              <a:t>aliquam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erat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volutpat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42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2C1EF2-BBB6-402D-86F3-2047706AFC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66" r="12566"/>
          <a:stretch>
            <a:fillRect/>
          </a:stretch>
        </p:blipFill>
        <p:spPr/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1C82F57-905B-42D8-BDF5-BC2D91FE3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ВСТАВЬТЕ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ТЕКСТ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6FB7782-3F87-4384-B904-84793D6D6F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3876" y="2180251"/>
            <a:ext cx="4893750" cy="9251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</a:rPr>
              <a:t>Lorem ipsum dolor sit </a:t>
            </a:r>
            <a:r>
              <a:rPr lang="en-US" sz="1500" dirty="0" err="1">
                <a:solidFill>
                  <a:schemeClr val="tx1"/>
                </a:solidFill>
              </a:rPr>
              <a:t>amet</a:t>
            </a:r>
            <a:r>
              <a:rPr lang="en-US" sz="1500" dirty="0">
                <a:solidFill>
                  <a:schemeClr val="tx1"/>
                </a:solidFill>
              </a:rPr>
              <a:t>, </a:t>
            </a:r>
            <a:r>
              <a:rPr lang="en-US" sz="1500" dirty="0" err="1">
                <a:solidFill>
                  <a:schemeClr val="tx1"/>
                </a:solidFill>
              </a:rPr>
              <a:t>consectetuer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adipiscing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elit</a:t>
            </a:r>
            <a:r>
              <a:rPr lang="en-US" sz="1500" dirty="0">
                <a:solidFill>
                  <a:schemeClr val="tx1"/>
                </a:solidFill>
              </a:rPr>
              <a:t>, sed diam </a:t>
            </a:r>
            <a:r>
              <a:rPr lang="en-US" sz="1500" dirty="0" err="1">
                <a:solidFill>
                  <a:schemeClr val="tx1"/>
                </a:solidFill>
              </a:rPr>
              <a:t>nonummy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nibh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euismod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tincidunt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ut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laoreet</a:t>
            </a:r>
            <a:r>
              <a:rPr lang="en-US" sz="1500" dirty="0">
                <a:solidFill>
                  <a:schemeClr val="tx1"/>
                </a:solidFill>
              </a:rPr>
              <a:t> dolore magna </a:t>
            </a:r>
            <a:r>
              <a:rPr lang="en-US" sz="1500" dirty="0" err="1">
                <a:solidFill>
                  <a:schemeClr val="tx1"/>
                </a:solidFill>
              </a:rPr>
              <a:t>aliquam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erat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volutpat</a:t>
            </a:r>
            <a:r>
              <a:rPr lang="en-US" sz="15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BC6D2C-1A90-4EA5-8433-F49E8B2588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41" r="12441"/>
          <a:stretch>
            <a:fillRect/>
          </a:stretch>
        </p:blipFill>
        <p:spPr/>
      </p:pic>
      <p:sp>
        <p:nvSpPr>
          <p:cNvPr id="15" name="Текст 3">
            <a:extLst>
              <a:ext uri="{FF2B5EF4-FFF2-40B4-BE49-F238E27FC236}">
                <a16:creationId xmlns:a16="http://schemas.microsoft.com/office/drawing/2014/main" id="{1BA3BB6F-9E93-4280-959A-DA0D1B5D18B5}"/>
              </a:ext>
            </a:extLst>
          </p:cNvPr>
          <p:cNvSpPr txBox="1">
            <a:spLocks/>
          </p:cNvSpPr>
          <p:nvPr/>
        </p:nvSpPr>
        <p:spPr>
          <a:xfrm>
            <a:off x="1223328" y="3188356"/>
            <a:ext cx="2637674" cy="7333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50" b="1" dirty="0"/>
              <a:t>Вставьте заголовок</a:t>
            </a:r>
            <a:endParaRPr lang="en-US" sz="1350" b="1" dirty="0"/>
          </a:p>
          <a:p>
            <a:pPr marL="0" indent="0">
              <a:buNone/>
            </a:pPr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consectetuer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</a:t>
            </a:r>
            <a:endParaRPr lang="ru-RU" sz="12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3D1898F-560D-449C-972C-A8DCF299C014}"/>
              </a:ext>
            </a:extLst>
          </p:cNvPr>
          <p:cNvSpPr/>
          <p:nvPr/>
        </p:nvSpPr>
        <p:spPr>
          <a:xfrm>
            <a:off x="688501" y="3281096"/>
            <a:ext cx="529562" cy="5295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96E3AD-CEE6-4BCD-BED9-7318A6516826}"/>
              </a:ext>
            </a:extLst>
          </p:cNvPr>
          <p:cNvSpPr txBox="1"/>
          <p:nvPr/>
        </p:nvSpPr>
        <p:spPr>
          <a:xfrm>
            <a:off x="727740" y="332658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9CC01D10-F751-4500-A4F9-C28EC5ECA683}"/>
              </a:ext>
            </a:extLst>
          </p:cNvPr>
          <p:cNvSpPr txBox="1">
            <a:spLocks/>
          </p:cNvSpPr>
          <p:nvPr/>
        </p:nvSpPr>
        <p:spPr>
          <a:xfrm>
            <a:off x="1225128" y="4069244"/>
            <a:ext cx="2637674" cy="7333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50" b="1" dirty="0"/>
              <a:t>Вставьте заголовок</a:t>
            </a:r>
            <a:endParaRPr lang="en-US" sz="1350" b="1" dirty="0"/>
          </a:p>
          <a:p>
            <a:pPr marL="0" indent="0">
              <a:buNone/>
            </a:pPr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consectetuer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</a:t>
            </a:r>
            <a:endParaRPr lang="ru-RU" sz="12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37CB2A3-922E-43DE-9272-162EF3E10AC0}"/>
              </a:ext>
            </a:extLst>
          </p:cNvPr>
          <p:cNvSpPr/>
          <p:nvPr/>
        </p:nvSpPr>
        <p:spPr>
          <a:xfrm>
            <a:off x="690301" y="4161983"/>
            <a:ext cx="529562" cy="5295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741C36-ACB3-4D4D-AD23-9B57BB8DDB45}"/>
              </a:ext>
            </a:extLst>
          </p:cNvPr>
          <p:cNvSpPr txBox="1"/>
          <p:nvPr/>
        </p:nvSpPr>
        <p:spPr>
          <a:xfrm>
            <a:off x="729540" y="420747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46F97BCC-1E58-4E84-BA9D-A0E1227D77E5}"/>
              </a:ext>
            </a:extLst>
          </p:cNvPr>
          <p:cNvSpPr txBox="1">
            <a:spLocks/>
          </p:cNvSpPr>
          <p:nvPr/>
        </p:nvSpPr>
        <p:spPr>
          <a:xfrm>
            <a:off x="1223328" y="4972089"/>
            <a:ext cx="2637674" cy="7475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50" b="1" dirty="0"/>
              <a:t>Вставьте заголовок</a:t>
            </a:r>
            <a:endParaRPr lang="en-US" sz="1350" b="1" dirty="0"/>
          </a:p>
          <a:p>
            <a:pPr marL="0" indent="0">
              <a:buNone/>
            </a:pPr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consectetuer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</a:t>
            </a:r>
            <a:endParaRPr lang="ru-RU" sz="1200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6183B05-77CD-46AA-BC1B-6B77C21E11DC}"/>
              </a:ext>
            </a:extLst>
          </p:cNvPr>
          <p:cNvSpPr/>
          <p:nvPr/>
        </p:nvSpPr>
        <p:spPr>
          <a:xfrm>
            <a:off x="688501" y="5064829"/>
            <a:ext cx="529562" cy="5295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B95E6D-B842-4320-91E6-6DB3329E5397}"/>
              </a:ext>
            </a:extLst>
          </p:cNvPr>
          <p:cNvSpPr txBox="1"/>
          <p:nvPr/>
        </p:nvSpPr>
        <p:spPr>
          <a:xfrm>
            <a:off x="727740" y="511031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076748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1F0DAD7-164D-4948-88C2-5ECAB3ED7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ВСТАВЬТЕ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ТЕКСТ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F3AD87D-350F-4C80-8BB2-D5FBFD56DC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1500" dirty="0">
                <a:solidFill>
                  <a:schemeClr val="tx1"/>
                </a:solidFill>
              </a:rPr>
              <a:t>Lorem ipsum dolor sit </a:t>
            </a:r>
            <a:r>
              <a:rPr lang="en-US" sz="1500" dirty="0" err="1">
                <a:solidFill>
                  <a:schemeClr val="tx1"/>
                </a:solidFill>
              </a:rPr>
              <a:t>amet</a:t>
            </a:r>
            <a:r>
              <a:rPr lang="en-US" sz="1500" dirty="0">
                <a:solidFill>
                  <a:schemeClr val="tx1"/>
                </a:solidFill>
              </a:rPr>
              <a:t>, </a:t>
            </a:r>
            <a:r>
              <a:rPr lang="en-US" sz="1500" dirty="0" err="1">
                <a:solidFill>
                  <a:schemeClr val="tx1"/>
                </a:solidFill>
              </a:rPr>
              <a:t>consectetuer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adipiscing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elit</a:t>
            </a:r>
            <a:r>
              <a:rPr lang="en-US" sz="1500" dirty="0">
                <a:solidFill>
                  <a:schemeClr val="tx1"/>
                </a:solidFill>
              </a:rPr>
              <a:t>, sed diam </a:t>
            </a:r>
            <a:r>
              <a:rPr lang="en-US" sz="1500" dirty="0" err="1">
                <a:solidFill>
                  <a:schemeClr val="tx1"/>
                </a:solidFill>
              </a:rPr>
              <a:t>nonummy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nibh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euismod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tincidunt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ut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laoreet</a:t>
            </a:r>
            <a:r>
              <a:rPr lang="en-US" sz="1500" dirty="0">
                <a:solidFill>
                  <a:schemeClr val="tx1"/>
                </a:solidFill>
              </a:rPr>
              <a:t> dolore magna </a:t>
            </a:r>
            <a:r>
              <a:rPr lang="en-US" sz="1500" dirty="0" err="1">
                <a:solidFill>
                  <a:schemeClr val="tx1"/>
                </a:solidFill>
              </a:rPr>
              <a:t>aliquam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erat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volutpat</a:t>
            </a:r>
            <a:r>
              <a:rPr lang="en-US" sz="1500" dirty="0">
                <a:solidFill>
                  <a:schemeClr val="tx1"/>
                </a:solidFill>
              </a:rPr>
              <a:t>.</a:t>
            </a:r>
          </a:p>
          <a:p>
            <a:endParaRPr lang="ru-RU" sz="150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84155ACF-57B6-4F35-8EEB-91864D703A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9500" y="1201500"/>
            <a:ext cx="3307501" cy="479925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Lorem ipsum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, sed diam </a:t>
            </a:r>
            <a:r>
              <a:rPr lang="en-US" dirty="0" err="1">
                <a:solidFill>
                  <a:schemeClr val="tx1"/>
                </a:solidFill>
              </a:rPr>
              <a:t>nonummy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nibh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euismod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tincidunt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laoreet</a:t>
            </a:r>
            <a:r>
              <a:rPr lang="en-US" dirty="0">
                <a:solidFill>
                  <a:schemeClr val="tx1"/>
                </a:solidFill>
              </a:rPr>
              <a:t> dolore magna </a:t>
            </a:r>
            <a:r>
              <a:rPr lang="en-US" dirty="0" err="1">
                <a:solidFill>
                  <a:schemeClr val="tx1"/>
                </a:solidFill>
              </a:rPr>
              <a:t>aliquam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erat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volutpat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Lorem ipsum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, sed diam </a:t>
            </a:r>
            <a:r>
              <a:rPr lang="en-US" dirty="0" err="1">
                <a:solidFill>
                  <a:schemeClr val="tx1"/>
                </a:solidFill>
              </a:rPr>
              <a:t>nonummy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nibh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euismod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tincidunt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laoreet</a:t>
            </a:r>
            <a:r>
              <a:rPr lang="en-US" dirty="0">
                <a:solidFill>
                  <a:schemeClr val="tx1"/>
                </a:solidFill>
              </a:rPr>
              <a:t> dolore magna </a:t>
            </a:r>
            <a:r>
              <a:rPr lang="en-US" dirty="0" err="1">
                <a:solidFill>
                  <a:schemeClr val="tx1"/>
                </a:solidFill>
              </a:rPr>
              <a:t>aliquam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erat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volutpat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Lorem ipsum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, sed diam </a:t>
            </a:r>
            <a:r>
              <a:rPr lang="en-US" dirty="0" err="1">
                <a:solidFill>
                  <a:schemeClr val="tx1"/>
                </a:solidFill>
              </a:rPr>
              <a:t>nonummy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nibh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euismod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tincidunt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laoreet</a:t>
            </a:r>
            <a:r>
              <a:rPr lang="en-US" dirty="0">
                <a:solidFill>
                  <a:schemeClr val="tx1"/>
                </a:solidFill>
              </a:rPr>
              <a:t> dolore magna </a:t>
            </a:r>
            <a:r>
              <a:rPr lang="en-US" dirty="0" err="1">
                <a:solidFill>
                  <a:schemeClr val="tx1"/>
                </a:solidFill>
              </a:rPr>
              <a:t>aliquam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erat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volutpat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Lorem ipsum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, sed diam </a:t>
            </a:r>
            <a:r>
              <a:rPr lang="en-US" dirty="0" err="1">
                <a:solidFill>
                  <a:schemeClr val="tx1"/>
                </a:solidFill>
              </a:rPr>
              <a:t>nonummy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nibh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euismod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tincidunt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laoreet</a:t>
            </a:r>
            <a:r>
              <a:rPr lang="en-US" dirty="0">
                <a:solidFill>
                  <a:schemeClr val="tx1"/>
                </a:solidFill>
              </a:rPr>
              <a:t> dolore magna </a:t>
            </a:r>
            <a:r>
              <a:rPr lang="en-US" dirty="0" err="1">
                <a:solidFill>
                  <a:schemeClr val="tx1"/>
                </a:solidFill>
              </a:rPr>
              <a:t>aliquam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erat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volutpat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Lorem ipsum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, sed diam </a:t>
            </a:r>
            <a:r>
              <a:rPr lang="en-US" dirty="0" err="1">
                <a:solidFill>
                  <a:schemeClr val="tx1"/>
                </a:solidFill>
              </a:rPr>
              <a:t>nonummy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nibh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euismod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tincidunt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laoreet</a:t>
            </a:r>
            <a:r>
              <a:rPr lang="en-US" dirty="0">
                <a:solidFill>
                  <a:schemeClr val="tx1"/>
                </a:solidFill>
              </a:rPr>
              <a:t> dolore magna </a:t>
            </a:r>
            <a:r>
              <a:rPr lang="en-US" dirty="0" err="1">
                <a:solidFill>
                  <a:schemeClr val="tx1"/>
                </a:solidFill>
              </a:rPr>
              <a:t>aliquam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erat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volutpat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792B71-4997-4190-8CDF-0BF77A39B8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9"/>
          <a:stretch/>
        </p:blipFill>
        <p:spPr>
          <a:xfrm>
            <a:off x="526837" y="3043911"/>
            <a:ext cx="2228173" cy="2750962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8EBEA4-AD70-4A08-BE5D-A555932FF31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0"/>
          <a:stretch/>
        </p:blipFill>
        <p:spPr>
          <a:xfrm>
            <a:off x="3037836" y="3108039"/>
            <a:ext cx="2228173" cy="2750962"/>
          </a:xfrm>
        </p:spPr>
      </p:pic>
    </p:spTree>
    <p:extLst>
      <p:ext uri="{BB962C8B-B14F-4D97-AF65-F5344CB8AC3E}">
        <p14:creationId xmlns:p14="http://schemas.microsoft.com/office/powerpoint/2010/main" val="12439912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ABE1DD15-BAC6-4A09-8F96-81ED301B1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ВСТАВЬТЕ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ТЕКСТ ЗАГОЛОВКА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A108B47-6F7E-45CB-8AA0-06B2B6190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906" y="1910250"/>
            <a:ext cx="5446126" cy="87515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Lorem ipsum dolor sit </a:t>
            </a:r>
            <a:r>
              <a:rPr lang="en-US" sz="1800" dirty="0" err="1">
                <a:solidFill>
                  <a:schemeClr val="tx1"/>
                </a:solidFill>
              </a:rPr>
              <a:t>amet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consectetuer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adipiscing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elit</a:t>
            </a:r>
            <a:r>
              <a:rPr lang="en-US" sz="1800" dirty="0">
                <a:solidFill>
                  <a:schemeClr val="tx1"/>
                </a:solidFill>
              </a:rPr>
              <a:t>, sed diam </a:t>
            </a:r>
            <a:r>
              <a:rPr lang="en-US" sz="1800" dirty="0" err="1">
                <a:solidFill>
                  <a:schemeClr val="tx1"/>
                </a:solidFill>
              </a:rPr>
              <a:t>nonummy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nibh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euismod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tincidunt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ut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laoreet</a:t>
            </a:r>
            <a:r>
              <a:rPr lang="en-US" sz="1800" dirty="0">
                <a:solidFill>
                  <a:schemeClr val="tx1"/>
                </a:solidFill>
              </a:rPr>
              <a:t> dolore magna </a:t>
            </a:r>
            <a:r>
              <a:rPr lang="en-US" sz="1800" dirty="0" err="1">
                <a:solidFill>
                  <a:schemeClr val="tx1"/>
                </a:solidFill>
              </a:rPr>
              <a:t>aliquam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erat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volutpat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7317E7-C8B3-4D03-BC0D-B436D87620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8"/>
          <a:stretch/>
        </p:blipFill>
        <p:spPr>
          <a:xfrm>
            <a:off x="6081582" y="1406476"/>
            <a:ext cx="2773913" cy="3980024"/>
          </a:xfrm>
        </p:spPr>
      </p:pic>
      <p:sp>
        <p:nvSpPr>
          <p:cNvPr id="5" name="Текст 12">
            <a:extLst>
              <a:ext uri="{FF2B5EF4-FFF2-40B4-BE49-F238E27FC236}">
                <a16:creationId xmlns:a16="http://schemas.microsoft.com/office/drawing/2014/main" id="{59257057-0D1B-4E2E-830C-F6FD807EA10E}"/>
              </a:ext>
            </a:extLst>
          </p:cNvPr>
          <p:cNvSpPr txBox="1">
            <a:spLocks/>
          </p:cNvSpPr>
          <p:nvPr/>
        </p:nvSpPr>
        <p:spPr>
          <a:xfrm>
            <a:off x="468506" y="3429000"/>
            <a:ext cx="5446126" cy="212625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/>
              <a:t>Lorem ipsum dolor sit </a:t>
            </a:r>
            <a:r>
              <a:rPr lang="en-US" sz="2100" b="1" dirty="0" err="1"/>
              <a:t>amet</a:t>
            </a:r>
            <a:r>
              <a:rPr lang="en-US" sz="2100" b="1" dirty="0"/>
              <a:t>, </a:t>
            </a:r>
            <a:r>
              <a:rPr lang="en-US" sz="2100" b="1" dirty="0" err="1"/>
              <a:t>consectetuer</a:t>
            </a:r>
            <a:r>
              <a:rPr lang="en-US" sz="2100" b="1" dirty="0"/>
              <a:t> </a:t>
            </a:r>
            <a:r>
              <a:rPr lang="en-US" sz="2100" b="1" dirty="0" err="1"/>
              <a:t>adipiscing</a:t>
            </a:r>
            <a:r>
              <a:rPr lang="en-US" sz="2100" b="1" dirty="0"/>
              <a:t> </a:t>
            </a:r>
            <a:r>
              <a:rPr lang="en-US" sz="2100" b="1" dirty="0" err="1"/>
              <a:t>elit</a:t>
            </a:r>
            <a:r>
              <a:rPr lang="en-US" sz="2100" b="1" dirty="0"/>
              <a:t> </a:t>
            </a:r>
            <a:endParaRPr lang="ru-RU" sz="2100" b="1" dirty="0"/>
          </a:p>
          <a:p>
            <a:r>
              <a:rPr lang="en-US" sz="1950" dirty="0"/>
              <a:t>Lorem ipsum dolor sit </a:t>
            </a:r>
            <a:r>
              <a:rPr lang="en-US" sz="1950" dirty="0" err="1"/>
              <a:t>amet</a:t>
            </a:r>
            <a:r>
              <a:rPr lang="en-US" sz="1950" dirty="0"/>
              <a:t>, </a:t>
            </a:r>
            <a:r>
              <a:rPr lang="en-US" sz="1950" dirty="0" err="1"/>
              <a:t>consectetuer</a:t>
            </a:r>
            <a:r>
              <a:rPr lang="en-US" sz="1950" dirty="0"/>
              <a:t> </a:t>
            </a:r>
            <a:r>
              <a:rPr lang="en-US" sz="1950" dirty="0" err="1"/>
              <a:t>adipiscing</a:t>
            </a:r>
            <a:r>
              <a:rPr lang="en-US" sz="1950" dirty="0"/>
              <a:t> </a:t>
            </a:r>
            <a:r>
              <a:rPr lang="en-US" sz="1950" dirty="0" err="1"/>
              <a:t>elit</a:t>
            </a:r>
            <a:r>
              <a:rPr lang="en-US" sz="1950" dirty="0"/>
              <a:t>, sed diam </a:t>
            </a:r>
            <a:r>
              <a:rPr lang="en-US" sz="1950" dirty="0" err="1"/>
              <a:t>nonummy</a:t>
            </a:r>
            <a:r>
              <a:rPr lang="en-US" sz="1950" dirty="0"/>
              <a:t> </a:t>
            </a:r>
            <a:r>
              <a:rPr lang="en-US" sz="1950" dirty="0" err="1"/>
              <a:t>nibh</a:t>
            </a:r>
            <a:r>
              <a:rPr lang="en-US" sz="1950" dirty="0"/>
              <a:t> </a:t>
            </a:r>
            <a:r>
              <a:rPr lang="en-US" sz="1950" dirty="0" err="1"/>
              <a:t>euismod</a:t>
            </a:r>
            <a:r>
              <a:rPr lang="en-US" sz="1950" dirty="0"/>
              <a:t> </a:t>
            </a:r>
            <a:r>
              <a:rPr lang="en-US" sz="1950" dirty="0" err="1"/>
              <a:t>tincidunt</a:t>
            </a:r>
            <a:r>
              <a:rPr lang="en-US" sz="1950" dirty="0"/>
              <a:t> </a:t>
            </a:r>
            <a:r>
              <a:rPr lang="en-US" sz="1950" dirty="0" err="1"/>
              <a:t>ut</a:t>
            </a:r>
            <a:r>
              <a:rPr lang="en-US" sz="1950" dirty="0"/>
              <a:t> </a:t>
            </a:r>
            <a:r>
              <a:rPr lang="en-US" sz="1950" dirty="0" err="1"/>
              <a:t>laoreet</a:t>
            </a:r>
            <a:r>
              <a:rPr lang="en-US" sz="1950" dirty="0"/>
              <a:t> dolore magna </a:t>
            </a:r>
            <a:r>
              <a:rPr lang="en-US" sz="1950" dirty="0" err="1"/>
              <a:t>aliquam</a:t>
            </a:r>
            <a:r>
              <a:rPr lang="en-US" sz="1950" dirty="0"/>
              <a:t> </a:t>
            </a:r>
            <a:r>
              <a:rPr lang="en-US" sz="1950" dirty="0" err="1"/>
              <a:t>erat</a:t>
            </a:r>
            <a:r>
              <a:rPr lang="en-US" sz="1950" dirty="0"/>
              <a:t> </a:t>
            </a:r>
            <a:r>
              <a:rPr lang="en-US" sz="1950" dirty="0" err="1"/>
              <a:t>volutpat</a:t>
            </a:r>
            <a:r>
              <a:rPr lang="en-US" sz="1950" dirty="0"/>
              <a:t>.</a:t>
            </a:r>
            <a:endParaRPr lang="ru-RU" sz="1950" dirty="0"/>
          </a:p>
          <a:p>
            <a:r>
              <a:rPr lang="en-US" sz="1950" dirty="0"/>
              <a:t>Lorem ipsum dolor sit </a:t>
            </a:r>
            <a:r>
              <a:rPr lang="en-US" sz="1950" dirty="0" err="1"/>
              <a:t>amet</a:t>
            </a:r>
            <a:r>
              <a:rPr lang="en-US" sz="1950" dirty="0"/>
              <a:t>, </a:t>
            </a:r>
            <a:r>
              <a:rPr lang="en-US" sz="1950" dirty="0" err="1"/>
              <a:t>consectetuer</a:t>
            </a:r>
            <a:r>
              <a:rPr lang="en-US" sz="1950" dirty="0"/>
              <a:t> </a:t>
            </a:r>
            <a:r>
              <a:rPr lang="en-US" sz="1950" dirty="0" err="1"/>
              <a:t>adipiscing</a:t>
            </a:r>
            <a:r>
              <a:rPr lang="en-US" sz="1950" dirty="0"/>
              <a:t> </a:t>
            </a:r>
            <a:r>
              <a:rPr lang="en-US" sz="1950" dirty="0" err="1"/>
              <a:t>elit</a:t>
            </a:r>
            <a:r>
              <a:rPr lang="en-US" sz="1950" dirty="0"/>
              <a:t>, sed diam </a:t>
            </a:r>
            <a:r>
              <a:rPr lang="en-US" sz="1950" dirty="0" err="1"/>
              <a:t>nonummy</a:t>
            </a:r>
            <a:r>
              <a:rPr lang="en-US" sz="1950" dirty="0"/>
              <a:t> </a:t>
            </a:r>
            <a:r>
              <a:rPr lang="en-US" sz="1950" dirty="0" err="1"/>
              <a:t>nibh</a:t>
            </a:r>
            <a:r>
              <a:rPr lang="en-US" sz="1950" dirty="0"/>
              <a:t> </a:t>
            </a:r>
            <a:r>
              <a:rPr lang="en-US" sz="1950" dirty="0" err="1"/>
              <a:t>euismod</a:t>
            </a:r>
            <a:r>
              <a:rPr lang="en-US" sz="1950" dirty="0"/>
              <a:t> </a:t>
            </a:r>
            <a:r>
              <a:rPr lang="en-US" sz="1950" dirty="0" err="1"/>
              <a:t>tincidunt</a:t>
            </a:r>
            <a:r>
              <a:rPr lang="en-US" sz="1950" dirty="0"/>
              <a:t> </a:t>
            </a:r>
            <a:r>
              <a:rPr lang="en-US" sz="1950" dirty="0" err="1"/>
              <a:t>ut</a:t>
            </a:r>
            <a:r>
              <a:rPr lang="en-US" sz="1950" dirty="0"/>
              <a:t> </a:t>
            </a:r>
            <a:r>
              <a:rPr lang="en-US" sz="1950" dirty="0" err="1"/>
              <a:t>laoreet</a:t>
            </a:r>
            <a:r>
              <a:rPr lang="en-US" sz="1950" dirty="0"/>
              <a:t> dolore magna </a:t>
            </a:r>
            <a:r>
              <a:rPr lang="en-US" sz="1950" dirty="0" err="1"/>
              <a:t>aliquam</a:t>
            </a:r>
            <a:r>
              <a:rPr lang="en-US" sz="1950" dirty="0"/>
              <a:t> </a:t>
            </a:r>
            <a:r>
              <a:rPr lang="en-US" sz="1950" dirty="0" err="1"/>
              <a:t>erat</a:t>
            </a:r>
            <a:r>
              <a:rPr lang="en-US" sz="1950" dirty="0"/>
              <a:t> </a:t>
            </a:r>
            <a:r>
              <a:rPr lang="en-US" sz="1950" dirty="0" err="1"/>
              <a:t>volutpat</a:t>
            </a:r>
            <a:r>
              <a:rPr lang="en-US" sz="1950" dirty="0"/>
              <a:t>.</a:t>
            </a:r>
            <a:endParaRPr lang="ru-RU" sz="1950" dirty="0"/>
          </a:p>
          <a:p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3766219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91EC78-A4F1-4468-964E-334888EB77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83" r="12583"/>
          <a:stretch>
            <a:fillRect/>
          </a:stretch>
        </p:blipFill>
        <p:spPr/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7C0119D5-A553-4A90-A3F7-6A3B96ADA2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500" dirty="0"/>
              <a:t>Lorem ipsum dolor sit </a:t>
            </a:r>
            <a:r>
              <a:rPr lang="en-US" sz="1500" dirty="0" err="1"/>
              <a:t>amet</a:t>
            </a:r>
            <a:r>
              <a:rPr lang="en-US" sz="1500" dirty="0"/>
              <a:t>, </a:t>
            </a:r>
            <a:r>
              <a:rPr lang="en-US" sz="1500" dirty="0" err="1"/>
              <a:t>consectetuer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, sed diam </a:t>
            </a:r>
            <a:r>
              <a:rPr lang="en-US" sz="1500" dirty="0" err="1"/>
              <a:t>nonummy</a:t>
            </a:r>
            <a:r>
              <a:rPr lang="en-US" sz="1500" dirty="0"/>
              <a:t> </a:t>
            </a:r>
            <a:r>
              <a:rPr lang="en-US" sz="1500" dirty="0" err="1"/>
              <a:t>nibh</a:t>
            </a:r>
            <a:r>
              <a:rPr lang="en-US" sz="1500" dirty="0"/>
              <a:t> </a:t>
            </a:r>
            <a:r>
              <a:rPr lang="en-US" sz="1500" dirty="0" err="1"/>
              <a:t>euismod</a:t>
            </a:r>
            <a:r>
              <a:rPr lang="en-US" sz="1500" dirty="0"/>
              <a:t> </a:t>
            </a:r>
            <a:r>
              <a:rPr lang="en-US" sz="1500" dirty="0" err="1"/>
              <a:t>tincidunt</a:t>
            </a:r>
            <a:r>
              <a:rPr lang="en-US" sz="1500" dirty="0"/>
              <a:t> </a:t>
            </a:r>
            <a:r>
              <a:rPr lang="en-US" sz="1500" dirty="0" err="1"/>
              <a:t>ut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dolore magna </a:t>
            </a:r>
            <a:r>
              <a:rPr lang="en-US" sz="1500" dirty="0" err="1"/>
              <a:t>aliquam</a:t>
            </a:r>
            <a:r>
              <a:rPr lang="en-US" sz="1500" dirty="0"/>
              <a:t> </a:t>
            </a:r>
            <a:r>
              <a:rPr lang="en-US" sz="1500" dirty="0" err="1"/>
              <a:t>erat</a:t>
            </a:r>
            <a:r>
              <a:rPr lang="en-US" sz="1500" dirty="0"/>
              <a:t> </a:t>
            </a:r>
            <a:r>
              <a:rPr lang="en-US" sz="1500" dirty="0" err="1"/>
              <a:t>volutpat</a:t>
            </a:r>
            <a:r>
              <a:rPr lang="en-US" sz="1500" dirty="0"/>
              <a:t>.</a:t>
            </a:r>
            <a:endParaRPr lang="ru-RU" sz="15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285484-440D-4500-93D8-F4C30D8B16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64500" y="3570350"/>
            <a:ext cx="4906127" cy="1039901"/>
          </a:xfrm>
        </p:spPr>
        <p:txBody>
          <a:bodyPr>
            <a:normAutofit lnSpcReduction="10000"/>
          </a:bodyPr>
          <a:lstStyle/>
          <a:p>
            <a:r>
              <a:rPr lang="ru-RU" sz="1800" b="1" dirty="0">
                <a:solidFill>
                  <a:schemeClr val="tx1"/>
                </a:solidFill>
              </a:rPr>
              <a:t>Вставьте заголовок</a:t>
            </a:r>
            <a:endParaRPr lang="en-US" sz="1800" b="1" dirty="0">
              <a:solidFill>
                <a:schemeClr val="tx1"/>
              </a:solidFill>
            </a:endParaRPr>
          </a:p>
          <a:p>
            <a:r>
              <a:rPr lang="en-US" sz="1500" dirty="0">
                <a:solidFill>
                  <a:schemeClr val="tx1"/>
                </a:solidFill>
              </a:rPr>
              <a:t>Lorem ipsum dolor sit </a:t>
            </a:r>
            <a:r>
              <a:rPr lang="en-US" sz="1500" dirty="0" err="1">
                <a:solidFill>
                  <a:schemeClr val="tx1"/>
                </a:solidFill>
              </a:rPr>
              <a:t>amet</a:t>
            </a:r>
            <a:r>
              <a:rPr lang="en-US" sz="1500" dirty="0">
                <a:solidFill>
                  <a:schemeClr val="tx1"/>
                </a:solidFill>
              </a:rPr>
              <a:t>, </a:t>
            </a:r>
            <a:r>
              <a:rPr lang="en-US" sz="1500" dirty="0" err="1">
                <a:solidFill>
                  <a:schemeClr val="tx1"/>
                </a:solidFill>
              </a:rPr>
              <a:t>consectetuer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adipiscing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elit</a:t>
            </a:r>
            <a:r>
              <a:rPr lang="en-US" sz="1500" dirty="0">
                <a:solidFill>
                  <a:schemeClr val="tx1"/>
                </a:solidFill>
              </a:rPr>
              <a:t>, sed diam </a:t>
            </a:r>
            <a:r>
              <a:rPr lang="en-US" sz="1500" dirty="0" err="1">
                <a:solidFill>
                  <a:schemeClr val="tx1"/>
                </a:solidFill>
              </a:rPr>
              <a:t>nonummy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nibh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euismod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tincidunt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ut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laoreet</a:t>
            </a:r>
            <a:r>
              <a:rPr lang="en-US" sz="1500" dirty="0">
                <a:solidFill>
                  <a:schemeClr val="tx1"/>
                </a:solidFill>
              </a:rPr>
              <a:t> dolore magna </a:t>
            </a:r>
            <a:r>
              <a:rPr lang="en-US" sz="1500" dirty="0" err="1">
                <a:solidFill>
                  <a:schemeClr val="tx1"/>
                </a:solidFill>
              </a:rPr>
              <a:t>aliquam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erat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volutpat</a:t>
            </a:r>
            <a:r>
              <a:rPr lang="en-US" sz="1500" dirty="0">
                <a:solidFill>
                  <a:schemeClr val="tx1"/>
                </a:solidFill>
              </a:rPr>
              <a:t>.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A4E84-90D5-4799-831E-45DF53A07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ВСТАВЬТЕ</a:t>
            </a:r>
            <a:r>
              <a:rPr lang="ru-RU" b="1" dirty="0">
                <a:solidFill>
                  <a:srgbClr val="FFC000"/>
                </a:solidFill>
              </a:rPr>
              <a:t> ТЕКСТ ЗАГОЛОВКА</a:t>
            </a:r>
            <a:endParaRPr lang="ru-RU" b="1" dirty="0"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03A90749-5D02-4EB7-89F0-EC6AF575A3AE}"/>
              </a:ext>
            </a:extLst>
          </p:cNvPr>
          <p:cNvSpPr txBox="1">
            <a:spLocks/>
          </p:cNvSpPr>
          <p:nvPr/>
        </p:nvSpPr>
        <p:spPr>
          <a:xfrm>
            <a:off x="3964500" y="4669148"/>
            <a:ext cx="4906127" cy="1039901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>
                <a:solidFill>
                  <a:schemeClr val="tx1"/>
                </a:solidFill>
              </a:rPr>
              <a:t>Вставьте заголовок</a:t>
            </a:r>
            <a:endParaRPr lang="en-US" sz="1800" b="1">
              <a:solidFill>
                <a:schemeClr val="tx1"/>
              </a:solidFill>
            </a:endParaRPr>
          </a:p>
          <a:p>
            <a:r>
              <a:rPr lang="en-US" sz="1500">
                <a:solidFill>
                  <a:schemeClr val="tx1"/>
                </a:solidFill>
              </a:rPr>
              <a:t>Lorem ipsum dolor sit amet, consectetuer adipiscing elit, sed diam nonummy nibh euismod tincidunt ut laoreet dolore magna aliquam erat volutpat.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0B91AE-D0B3-4174-AC40-DDC2B594AAE6}"/>
              </a:ext>
            </a:extLst>
          </p:cNvPr>
          <p:cNvSpPr/>
          <p:nvPr/>
        </p:nvSpPr>
        <p:spPr>
          <a:xfrm>
            <a:off x="3429673" y="3663091"/>
            <a:ext cx="529562" cy="5295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963EF-8793-496E-B411-E79A11153E30}"/>
              </a:ext>
            </a:extLst>
          </p:cNvPr>
          <p:cNvSpPr txBox="1"/>
          <p:nvPr/>
        </p:nvSpPr>
        <p:spPr>
          <a:xfrm>
            <a:off x="3468912" y="370858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B14377A-40B3-4B61-A1AE-6553B83437B6}"/>
              </a:ext>
            </a:extLst>
          </p:cNvPr>
          <p:cNvSpPr/>
          <p:nvPr/>
        </p:nvSpPr>
        <p:spPr>
          <a:xfrm>
            <a:off x="3429673" y="4767261"/>
            <a:ext cx="529562" cy="5295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B51795-1A26-466A-827A-DFD804FC1FB4}"/>
              </a:ext>
            </a:extLst>
          </p:cNvPr>
          <p:cNvSpPr txBox="1"/>
          <p:nvPr/>
        </p:nvSpPr>
        <p:spPr>
          <a:xfrm>
            <a:off x="3468912" y="481275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633497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0CB8ED5-5558-4AA1-B729-D61E3613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00" y="414000"/>
            <a:ext cx="6345000" cy="49878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Данные ипотечного кредитования</a:t>
            </a: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166691"/>
              </p:ext>
            </p:extLst>
          </p:nvPr>
        </p:nvGraphicFramePr>
        <p:xfrm>
          <a:off x="297000" y="1047785"/>
          <a:ext cx="8616750" cy="1729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350">
                  <a:extLst>
                    <a:ext uri="{9D8B030D-6E8A-4147-A177-3AD203B41FA5}">
                      <a16:colId xmlns:a16="http://schemas.microsoft.com/office/drawing/2014/main" val="99133340"/>
                    </a:ext>
                  </a:extLst>
                </a:gridCol>
                <a:gridCol w="1723350">
                  <a:extLst>
                    <a:ext uri="{9D8B030D-6E8A-4147-A177-3AD203B41FA5}">
                      <a16:colId xmlns:a16="http://schemas.microsoft.com/office/drawing/2014/main" val="3890370081"/>
                    </a:ext>
                  </a:extLst>
                </a:gridCol>
                <a:gridCol w="1723350">
                  <a:extLst>
                    <a:ext uri="{9D8B030D-6E8A-4147-A177-3AD203B41FA5}">
                      <a16:colId xmlns:a16="http://schemas.microsoft.com/office/drawing/2014/main" val="1587017785"/>
                    </a:ext>
                  </a:extLst>
                </a:gridCol>
                <a:gridCol w="1723350">
                  <a:extLst>
                    <a:ext uri="{9D8B030D-6E8A-4147-A177-3AD203B41FA5}">
                      <a16:colId xmlns:a16="http://schemas.microsoft.com/office/drawing/2014/main" val="4174171899"/>
                    </a:ext>
                  </a:extLst>
                </a:gridCol>
                <a:gridCol w="1723350">
                  <a:extLst>
                    <a:ext uri="{9D8B030D-6E8A-4147-A177-3AD203B41FA5}">
                      <a16:colId xmlns:a16="http://schemas.microsoft.com/office/drawing/2014/main" val="80725945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2019 г.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2020</a:t>
                      </a:r>
                      <a:r>
                        <a:rPr lang="ru-RU" sz="2000" baseline="0" dirty="0" smtClean="0"/>
                        <a:t> г.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2021 г.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ИТОГО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265167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Количество (чел.)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18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286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149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453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673028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Сумма</a:t>
                      </a:r>
                      <a:r>
                        <a:rPr lang="ru-RU" sz="2000" baseline="0" dirty="0" smtClean="0"/>
                        <a:t> (млн. </a:t>
                      </a:r>
                      <a:r>
                        <a:rPr lang="ru-RU" sz="2000" baseline="0" dirty="0" err="1" smtClean="0"/>
                        <a:t>руб</a:t>
                      </a:r>
                      <a:r>
                        <a:rPr lang="ru-RU" sz="2000" baseline="0" dirty="0" smtClean="0"/>
                        <a:t>)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45,7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549,9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362,4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958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21926785"/>
                  </a:ext>
                </a:extLst>
              </a:tr>
            </a:tbl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574665327"/>
              </p:ext>
            </p:extLst>
          </p:nvPr>
        </p:nvGraphicFramePr>
        <p:xfrm>
          <a:off x="1017000" y="2912525"/>
          <a:ext cx="7896750" cy="3846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487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215BFFB1-8F6F-4F40-ACB4-C620CD95B2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4987" y="3429001"/>
            <a:ext cx="5500688" cy="708750"/>
          </a:xfrm>
        </p:spPr>
        <p:txBody>
          <a:bodyPr>
            <a:normAutofit/>
          </a:bodyPr>
          <a:lstStyle/>
          <a:p>
            <a:pPr algn="ctr"/>
            <a:r>
              <a:rPr lang="en-US" sz="1350" dirty="0"/>
              <a:t>Lorem ipsum dolor sit </a:t>
            </a:r>
            <a:r>
              <a:rPr lang="en-US" sz="1350" dirty="0" err="1"/>
              <a:t>amet</a:t>
            </a:r>
            <a:r>
              <a:rPr lang="en-US" sz="1350" dirty="0"/>
              <a:t>, </a:t>
            </a:r>
            <a:r>
              <a:rPr lang="en-US" sz="1350" dirty="0" err="1"/>
              <a:t>consectetuer</a:t>
            </a:r>
            <a:r>
              <a:rPr lang="en-US" sz="1350" dirty="0"/>
              <a:t> </a:t>
            </a:r>
            <a:r>
              <a:rPr lang="en-US" sz="1350" dirty="0" err="1"/>
              <a:t>adipiscing</a:t>
            </a:r>
            <a:r>
              <a:rPr lang="en-US" sz="1350" dirty="0"/>
              <a:t> </a:t>
            </a:r>
            <a:r>
              <a:rPr lang="en-US" sz="1350" dirty="0" err="1"/>
              <a:t>elit</a:t>
            </a:r>
            <a:r>
              <a:rPr lang="en-US" sz="1350" dirty="0"/>
              <a:t>, sed diam </a:t>
            </a:r>
            <a:r>
              <a:rPr lang="en-US" sz="1350" dirty="0" err="1"/>
              <a:t>nonummy</a:t>
            </a:r>
            <a:r>
              <a:rPr lang="en-US" sz="1350" dirty="0"/>
              <a:t> </a:t>
            </a:r>
            <a:r>
              <a:rPr lang="en-US" sz="1350" dirty="0" err="1"/>
              <a:t>nibh</a:t>
            </a:r>
            <a:r>
              <a:rPr lang="en-US" sz="1350" dirty="0"/>
              <a:t> </a:t>
            </a:r>
            <a:r>
              <a:rPr lang="en-US" sz="1350" dirty="0" err="1"/>
              <a:t>euismod</a:t>
            </a:r>
            <a:r>
              <a:rPr lang="en-US" sz="1350" dirty="0"/>
              <a:t> </a:t>
            </a:r>
            <a:r>
              <a:rPr lang="en-US" sz="1350" dirty="0" err="1"/>
              <a:t>tincidunt</a:t>
            </a:r>
            <a:r>
              <a:rPr lang="en-US" sz="1350" dirty="0"/>
              <a:t> </a:t>
            </a:r>
            <a:r>
              <a:rPr lang="en-US" sz="1350" dirty="0" err="1"/>
              <a:t>ut</a:t>
            </a:r>
            <a:r>
              <a:rPr lang="en-US" sz="1350" dirty="0"/>
              <a:t> </a:t>
            </a:r>
            <a:r>
              <a:rPr lang="en-US" sz="1350" dirty="0" err="1"/>
              <a:t>laoreet</a:t>
            </a:r>
            <a:r>
              <a:rPr lang="en-US" sz="1350" dirty="0"/>
              <a:t> dolore magna </a:t>
            </a:r>
            <a:r>
              <a:rPr lang="en-US" sz="1350" dirty="0" err="1"/>
              <a:t>aliquam</a:t>
            </a:r>
            <a:r>
              <a:rPr lang="en-US" sz="1350" dirty="0"/>
              <a:t> </a:t>
            </a:r>
            <a:r>
              <a:rPr lang="en-US" sz="1350" dirty="0" err="1"/>
              <a:t>erat</a:t>
            </a:r>
            <a:r>
              <a:rPr lang="en-US" sz="1350" dirty="0"/>
              <a:t> </a:t>
            </a:r>
            <a:r>
              <a:rPr lang="en-US" sz="1350" dirty="0" err="1"/>
              <a:t>volutpat</a:t>
            </a:r>
            <a:r>
              <a:rPr lang="en-US" sz="1350" dirty="0"/>
              <a:t>.</a:t>
            </a:r>
            <a:endParaRPr lang="ru-RU" sz="1350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/>
              <a:t>СПАСИБО ЗА ВНИМАНИЕ!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FDC75C-6804-4AAF-8D91-397EA68734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2000" y="4269634"/>
            <a:ext cx="371250" cy="3712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BDB361-975A-4043-B953-4DF7B88979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99501" y="4266581"/>
            <a:ext cx="371250" cy="3712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1D6278-C4B4-4463-B318-1275B76863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707000" y="4266581"/>
            <a:ext cx="371250" cy="3712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61A666-AC2E-49FA-A60D-812E6BCD8BF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314500" y="4266581"/>
            <a:ext cx="371250" cy="37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441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C882B3E-33D8-49C6-A2CA-BA94737B37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80" r="12480"/>
          <a:stretch>
            <a:fillRect/>
          </a:stretch>
        </p:blipFill>
        <p:spPr/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0CB8ED5-5558-4AA1-B729-D61E3613A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ВСТАВЬТЕ </a:t>
            </a:r>
            <a:r>
              <a:rPr lang="ru-RU" dirty="0">
                <a:solidFill>
                  <a:srgbClr val="FFC000"/>
                </a:solidFill>
              </a:rPr>
              <a:t>ТЕКСТ ЗАГОЛОВКА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5696164-8185-4B6C-BF9A-177EEF45F7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060" y="2787751"/>
            <a:ext cx="4893750" cy="994173"/>
          </a:xfrm>
        </p:spPr>
        <p:txBody>
          <a:bodyPr>
            <a:normAutofit fontScale="92500"/>
          </a:bodyPr>
          <a:lstStyle/>
          <a:p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consectetuer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, sed diam </a:t>
            </a:r>
            <a:r>
              <a:rPr lang="en-US" sz="1200" dirty="0" err="1"/>
              <a:t>nonummy</a:t>
            </a:r>
            <a:r>
              <a:rPr lang="en-US" sz="1200" dirty="0"/>
              <a:t> </a:t>
            </a:r>
            <a:r>
              <a:rPr lang="en-US" sz="1200" dirty="0" err="1"/>
              <a:t>nibh</a:t>
            </a:r>
            <a:r>
              <a:rPr lang="en-US" sz="1200" dirty="0"/>
              <a:t> </a:t>
            </a:r>
            <a:r>
              <a:rPr lang="en-US" sz="1200" dirty="0" err="1"/>
              <a:t>euismod</a:t>
            </a:r>
            <a:r>
              <a:rPr lang="en-US" sz="1200" dirty="0"/>
              <a:t> </a:t>
            </a:r>
            <a:r>
              <a:rPr lang="en-US" sz="1200" dirty="0" err="1"/>
              <a:t>tincidunt</a:t>
            </a:r>
            <a:r>
              <a:rPr lang="en-US" sz="1200" dirty="0"/>
              <a:t> </a:t>
            </a:r>
            <a:r>
              <a:rPr lang="en-US" sz="1200" dirty="0" err="1"/>
              <a:t>ut</a:t>
            </a:r>
            <a:r>
              <a:rPr lang="en-US" sz="1200" dirty="0"/>
              <a:t> </a:t>
            </a:r>
            <a:r>
              <a:rPr lang="en-US" sz="1200" dirty="0" err="1"/>
              <a:t>laoreet</a:t>
            </a:r>
            <a:r>
              <a:rPr lang="en-US" sz="1200" dirty="0"/>
              <a:t> dolore magna </a:t>
            </a:r>
            <a:r>
              <a:rPr lang="en-US" sz="1200" dirty="0" err="1"/>
              <a:t>aliquam</a:t>
            </a:r>
            <a:r>
              <a:rPr lang="en-US" sz="1200" dirty="0"/>
              <a:t> </a:t>
            </a:r>
            <a:r>
              <a:rPr lang="en-US" sz="1200" dirty="0" err="1"/>
              <a:t>erat</a:t>
            </a:r>
            <a:r>
              <a:rPr lang="en-US" sz="1200" dirty="0"/>
              <a:t> </a:t>
            </a:r>
            <a:r>
              <a:rPr lang="en-US" sz="1200" dirty="0" err="1"/>
              <a:t>volutpat</a:t>
            </a:r>
            <a:r>
              <a:rPr lang="en-US" sz="1200" dirty="0"/>
              <a:t>.</a:t>
            </a:r>
          </a:p>
          <a:p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consectetuer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, sed diam </a:t>
            </a:r>
            <a:r>
              <a:rPr lang="en-US" sz="1200" dirty="0" err="1"/>
              <a:t>nonummy</a:t>
            </a:r>
            <a:r>
              <a:rPr lang="en-US" sz="1200" dirty="0"/>
              <a:t> </a:t>
            </a:r>
            <a:r>
              <a:rPr lang="en-US" sz="1200" dirty="0" err="1"/>
              <a:t>nibh</a:t>
            </a:r>
            <a:r>
              <a:rPr lang="en-US" sz="1200" dirty="0"/>
              <a:t> </a:t>
            </a:r>
            <a:r>
              <a:rPr lang="en-US" sz="1200" dirty="0" err="1"/>
              <a:t>euismod</a:t>
            </a:r>
            <a:r>
              <a:rPr lang="en-US" sz="1200" dirty="0"/>
              <a:t> </a:t>
            </a:r>
            <a:r>
              <a:rPr lang="en-US" sz="1200" dirty="0" err="1"/>
              <a:t>tincidunt</a:t>
            </a:r>
            <a:r>
              <a:rPr lang="en-US" sz="1200" dirty="0"/>
              <a:t> </a:t>
            </a:r>
            <a:r>
              <a:rPr lang="en-US" sz="1200" dirty="0" err="1"/>
              <a:t>ut</a:t>
            </a:r>
            <a:r>
              <a:rPr lang="en-US" sz="1200" dirty="0"/>
              <a:t> </a:t>
            </a:r>
            <a:r>
              <a:rPr lang="en-US" sz="1200" dirty="0" err="1"/>
              <a:t>laoreet</a:t>
            </a:r>
            <a:r>
              <a:rPr lang="en-US" sz="1200" dirty="0"/>
              <a:t> dolore magna </a:t>
            </a:r>
            <a:r>
              <a:rPr lang="en-US" sz="1200" dirty="0" err="1"/>
              <a:t>aliquam</a:t>
            </a:r>
            <a:r>
              <a:rPr lang="en-US" sz="1200" dirty="0"/>
              <a:t> </a:t>
            </a:r>
            <a:r>
              <a:rPr lang="en-US" sz="1200" dirty="0" err="1"/>
              <a:t>erat</a:t>
            </a:r>
            <a:r>
              <a:rPr lang="en-US" sz="1200" dirty="0"/>
              <a:t> </a:t>
            </a:r>
            <a:r>
              <a:rPr lang="en-US" sz="1200" dirty="0" err="1"/>
              <a:t>volutpat</a:t>
            </a:r>
            <a:r>
              <a:rPr lang="en-US" sz="1200" dirty="0"/>
              <a:t>.</a:t>
            </a:r>
            <a:endParaRPr lang="ru-RU" sz="1200" dirty="0"/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918E4268-1EF2-4931-842D-CEAD587B1778}"/>
              </a:ext>
            </a:extLst>
          </p:cNvPr>
          <p:cNvSpPr txBox="1">
            <a:spLocks/>
          </p:cNvSpPr>
          <p:nvPr/>
        </p:nvSpPr>
        <p:spPr>
          <a:xfrm>
            <a:off x="1083713" y="3752777"/>
            <a:ext cx="4216090" cy="148180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consectetuer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, sed diam </a:t>
            </a:r>
            <a:r>
              <a:rPr lang="en-US" sz="1200" dirty="0" err="1"/>
              <a:t>nonummy</a:t>
            </a:r>
            <a:r>
              <a:rPr lang="en-US" sz="1200" dirty="0"/>
              <a:t> </a:t>
            </a:r>
            <a:r>
              <a:rPr lang="en-US" sz="1200" dirty="0" err="1"/>
              <a:t>nibh</a:t>
            </a:r>
            <a:r>
              <a:rPr lang="en-US" sz="1200" dirty="0"/>
              <a:t> </a:t>
            </a:r>
            <a:r>
              <a:rPr lang="en-US" sz="1200" dirty="0" err="1"/>
              <a:t>euismod</a:t>
            </a:r>
            <a:r>
              <a:rPr lang="en-US" sz="1200" dirty="0"/>
              <a:t> </a:t>
            </a:r>
            <a:r>
              <a:rPr lang="en-US" sz="1200" dirty="0" err="1"/>
              <a:t>tincidunt</a:t>
            </a:r>
            <a:r>
              <a:rPr lang="en-US" sz="1200" dirty="0"/>
              <a:t> </a:t>
            </a:r>
            <a:r>
              <a:rPr lang="en-US" sz="1200" dirty="0" err="1"/>
              <a:t>ut</a:t>
            </a:r>
            <a:r>
              <a:rPr lang="en-US" sz="1200" dirty="0"/>
              <a:t> </a:t>
            </a:r>
            <a:r>
              <a:rPr lang="en-US" sz="1200" dirty="0" err="1"/>
              <a:t>laoreet</a:t>
            </a:r>
            <a:r>
              <a:rPr lang="en-US" sz="1200" dirty="0"/>
              <a:t> dolore magna </a:t>
            </a:r>
            <a:r>
              <a:rPr lang="en-US" sz="1200" dirty="0" err="1"/>
              <a:t>aliquam</a:t>
            </a:r>
            <a:r>
              <a:rPr lang="en-US" sz="1200" dirty="0"/>
              <a:t> </a:t>
            </a:r>
            <a:r>
              <a:rPr lang="en-US" sz="1200" dirty="0" err="1"/>
              <a:t>erat</a:t>
            </a:r>
            <a:r>
              <a:rPr lang="en-US" sz="1200" dirty="0"/>
              <a:t> </a:t>
            </a:r>
            <a:r>
              <a:rPr lang="en-US" sz="1200" dirty="0" err="1"/>
              <a:t>volutpat</a:t>
            </a:r>
            <a:r>
              <a:rPr lang="en-US" sz="1200" dirty="0"/>
              <a:t>.</a:t>
            </a:r>
          </a:p>
          <a:p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consectetuer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, sed diam </a:t>
            </a:r>
            <a:r>
              <a:rPr lang="en-US" sz="1200" dirty="0" err="1"/>
              <a:t>nonummy</a:t>
            </a:r>
            <a:r>
              <a:rPr lang="en-US" sz="1200" dirty="0"/>
              <a:t> </a:t>
            </a:r>
            <a:r>
              <a:rPr lang="en-US" sz="1200" dirty="0" err="1"/>
              <a:t>nibh</a:t>
            </a:r>
            <a:r>
              <a:rPr lang="en-US" sz="1200" dirty="0"/>
              <a:t> </a:t>
            </a:r>
            <a:r>
              <a:rPr lang="en-US" sz="1200" dirty="0" err="1"/>
              <a:t>euismod</a:t>
            </a:r>
            <a:r>
              <a:rPr lang="en-US" sz="1200" dirty="0"/>
              <a:t> </a:t>
            </a:r>
            <a:r>
              <a:rPr lang="en-US" sz="1200" dirty="0" err="1"/>
              <a:t>tincidunt</a:t>
            </a:r>
            <a:r>
              <a:rPr lang="en-US" sz="1200" dirty="0"/>
              <a:t> </a:t>
            </a:r>
            <a:r>
              <a:rPr lang="en-US" sz="1200" dirty="0" err="1"/>
              <a:t>ut</a:t>
            </a:r>
            <a:r>
              <a:rPr lang="en-US" sz="1200" dirty="0"/>
              <a:t> </a:t>
            </a:r>
            <a:r>
              <a:rPr lang="en-US" sz="1200" dirty="0" err="1"/>
              <a:t>laoreet</a:t>
            </a:r>
            <a:r>
              <a:rPr lang="en-US" sz="1200" dirty="0"/>
              <a:t> dolore magna </a:t>
            </a:r>
            <a:r>
              <a:rPr lang="en-US" sz="1200" dirty="0" err="1"/>
              <a:t>aliquam</a:t>
            </a:r>
            <a:r>
              <a:rPr lang="en-US" sz="1200" dirty="0"/>
              <a:t> </a:t>
            </a:r>
            <a:r>
              <a:rPr lang="en-US" sz="1200" dirty="0" err="1"/>
              <a:t>erat</a:t>
            </a:r>
            <a:r>
              <a:rPr lang="en-US" sz="1200" dirty="0"/>
              <a:t> </a:t>
            </a:r>
            <a:r>
              <a:rPr lang="en-US" sz="1200" dirty="0" err="1"/>
              <a:t>volutpat</a:t>
            </a:r>
            <a:r>
              <a:rPr lang="en-US" sz="1200" dirty="0"/>
              <a:t>.</a:t>
            </a:r>
            <a:endParaRPr lang="ru-RU" sz="1200" dirty="0"/>
          </a:p>
          <a:p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consectetuer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, sed diam </a:t>
            </a:r>
            <a:r>
              <a:rPr lang="en-US" sz="1200" dirty="0" err="1"/>
              <a:t>nonummy</a:t>
            </a:r>
            <a:r>
              <a:rPr lang="en-US" sz="1200" dirty="0"/>
              <a:t> </a:t>
            </a:r>
            <a:r>
              <a:rPr lang="en-US" sz="1200" dirty="0" err="1"/>
              <a:t>nibh</a:t>
            </a:r>
            <a:r>
              <a:rPr lang="en-US" sz="1200" dirty="0"/>
              <a:t> </a:t>
            </a:r>
            <a:r>
              <a:rPr lang="en-US" sz="1200" dirty="0" err="1"/>
              <a:t>euismod</a:t>
            </a:r>
            <a:r>
              <a:rPr lang="en-US" sz="1200" dirty="0"/>
              <a:t> </a:t>
            </a:r>
            <a:r>
              <a:rPr lang="en-US" sz="1200" dirty="0" err="1"/>
              <a:t>tincidunt</a:t>
            </a:r>
            <a:r>
              <a:rPr lang="en-US" sz="1200" dirty="0"/>
              <a:t> </a:t>
            </a:r>
            <a:r>
              <a:rPr lang="en-US" sz="1200" dirty="0" err="1"/>
              <a:t>ut</a:t>
            </a:r>
            <a:r>
              <a:rPr lang="en-US" sz="1200" dirty="0"/>
              <a:t> </a:t>
            </a:r>
            <a:r>
              <a:rPr lang="en-US" sz="1200" dirty="0" err="1"/>
              <a:t>laoreet</a:t>
            </a:r>
            <a:r>
              <a:rPr lang="en-US" sz="1200" dirty="0"/>
              <a:t> dolore magna </a:t>
            </a:r>
            <a:r>
              <a:rPr lang="en-US" sz="1200" dirty="0" err="1"/>
              <a:t>aliquam</a:t>
            </a:r>
            <a:r>
              <a:rPr lang="en-US" sz="1200" dirty="0"/>
              <a:t> </a:t>
            </a:r>
            <a:r>
              <a:rPr lang="en-US" sz="1200" dirty="0" err="1"/>
              <a:t>erat</a:t>
            </a:r>
            <a:r>
              <a:rPr lang="en-US" sz="1200" dirty="0"/>
              <a:t> </a:t>
            </a:r>
            <a:r>
              <a:rPr lang="en-US" sz="1200" dirty="0" err="1"/>
              <a:t>volutpat</a:t>
            </a:r>
            <a:r>
              <a:rPr lang="en-US" sz="1200" dirty="0"/>
              <a:t>.</a:t>
            </a:r>
            <a:endParaRPr lang="ru-RU" sz="1200" dirty="0"/>
          </a:p>
          <a:p>
            <a:endParaRPr lang="ru-RU" sz="1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C04FFB-35B4-4516-838B-436644C55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538" y="3775303"/>
            <a:ext cx="200025" cy="2000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3FA325-0458-415C-8554-DFF1D0875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538" y="4201593"/>
            <a:ext cx="200025" cy="20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9EF243-069D-4FE6-9033-B8C01D3FB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538" y="4640315"/>
            <a:ext cx="200025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27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A12007D-3061-4982-BB8A-82FF962A1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50" b="1" dirty="0">
                <a:solidFill>
                  <a:schemeClr val="accent5">
                    <a:lumMod val="75000"/>
                  </a:schemeClr>
                </a:solidFill>
              </a:rPr>
              <a:t>РЕСУРСЫ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D36310-5F3A-4F78-BF25-46A290BCA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Бесплатные шаблоны с сайта </a:t>
            </a:r>
            <a:r>
              <a:rPr lang="en-US" dirty="0">
                <a:hlinkClick r:id="rId2"/>
              </a:rPr>
              <a:t>presentation-creation.ru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8991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0CB8ED5-5558-4AA1-B729-D61E3613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00" y="549000"/>
            <a:ext cx="4893750" cy="49878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Ввод жилья в эксплуатацию</a:t>
            </a: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94848641"/>
              </p:ext>
            </p:extLst>
          </p:nvPr>
        </p:nvGraphicFramePr>
        <p:xfrm>
          <a:off x="612000" y="1179000"/>
          <a:ext cx="8325000" cy="508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497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0CB8ED5-5558-4AA1-B729-D61E3613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00" y="459000"/>
            <a:ext cx="4893750" cy="49878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Обращения граждан</a:t>
            </a: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003869"/>
              </p:ext>
            </p:extLst>
          </p:nvPr>
        </p:nvGraphicFramePr>
        <p:xfrm>
          <a:off x="297000" y="999000"/>
          <a:ext cx="8640000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9913334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3890370081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58701778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1741718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Наименование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2019 г.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2020</a:t>
                      </a:r>
                      <a:r>
                        <a:rPr lang="ru-RU" sz="2000" baseline="0" dirty="0" smtClean="0"/>
                        <a:t> г.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2021 г.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265167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Всего обращений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1177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1213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1396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673028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В </a:t>
                      </a:r>
                      <a:r>
                        <a:rPr lang="ru-RU" sz="2000" dirty="0" err="1" smtClean="0"/>
                        <a:t>т.ч</a:t>
                      </a:r>
                      <a:r>
                        <a:rPr lang="ru-RU" sz="2000" dirty="0" smtClean="0"/>
                        <a:t>. Письменные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610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703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959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801328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В </a:t>
                      </a:r>
                      <a:r>
                        <a:rPr lang="ru-RU" sz="2000" dirty="0" err="1" smtClean="0"/>
                        <a:t>т.ч</a:t>
                      </a:r>
                      <a:r>
                        <a:rPr lang="ru-RU" sz="2000" dirty="0" smtClean="0"/>
                        <a:t>. </a:t>
                      </a:r>
                      <a:r>
                        <a:rPr lang="ru-RU" sz="2000" dirty="0" err="1" smtClean="0"/>
                        <a:t>устныее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567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510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437</a:t>
                      </a:r>
                      <a:endParaRPr lang="ru-RU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17683147"/>
                  </a:ext>
                </a:extLst>
              </a:tr>
            </a:tbl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672753785"/>
              </p:ext>
            </p:extLst>
          </p:nvPr>
        </p:nvGraphicFramePr>
        <p:xfrm>
          <a:off x="612000" y="2709000"/>
          <a:ext cx="8145000" cy="39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52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00"/>
            <a:ext cx="9144000" cy="1930500"/>
          </a:xfrm>
        </p:spPr>
        <p:txBody>
          <a:bodyPr>
            <a:normAutofit fontScale="90000"/>
          </a:bodyPr>
          <a:lstStyle/>
          <a:p>
            <a:r>
              <a:rPr lang="ru-RU" sz="5400" dirty="0"/>
              <a:t>Организации на территории </a:t>
            </a:r>
            <a:r>
              <a:rPr lang="ru-RU" sz="5400" dirty="0" err="1"/>
              <a:t>Кременкульского</a:t>
            </a: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>сельского поселения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8" y="4146181"/>
            <a:ext cx="2644975" cy="25171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230" y="4146180"/>
            <a:ext cx="2632798" cy="25171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441" y="2049049"/>
            <a:ext cx="2559935" cy="19199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9" y="2313524"/>
            <a:ext cx="2541460" cy="13957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84" y="2039032"/>
            <a:ext cx="2517000" cy="10583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9" b="30313"/>
          <a:stretch/>
        </p:blipFill>
        <p:spPr>
          <a:xfrm>
            <a:off x="3312000" y="4019640"/>
            <a:ext cx="2517000" cy="804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3195093"/>
            <a:ext cx="2517000" cy="7289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7" b="27708"/>
          <a:stretch/>
        </p:blipFill>
        <p:spPr>
          <a:xfrm>
            <a:off x="3312627" y="4924082"/>
            <a:ext cx="2516373" cy="6199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411" y="5679000"/>
            <a:ext cx="2961177" cy="63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2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9" y="-28286"/>
            <a:ext cx="7886700" cy="994172"/>
          </a:xfrm>
        </p:spPr>
        <p:txBody>
          <a:bodyPr>
            <a:normAutofit/>
          </a:bodyPr>
          <a:lstStyle/>
          <a:p>
            <a:r>
              <a:rPr lang="ru-RU" sz="5400" dirty="0"/>
              <a:t>МОУ </a:t>
            </a:r>
            <a:r>
              <a:rPr lang="ru-RU" sz="5400" dirty="0" err="1"/>
              <a:t>Кременкульская</a:t>
            </a:r>
            <a:r>
              <a:rPr lang="ru-RU" sz="5400" dirty="0"/>
              <a:t> СОШ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001" y="1134000"/>
            <a:ext cx="3352028" cy="25140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1" y="4374001"/>
            <a:ext cx="3246376" cy="24347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01" y="4389504"/>
            <a:ext cx="3217028" cy="24127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0" y="1133999"/>
            <a:ext cx="3300002" cy="2475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166" y="2416500"/>
            <a:ext cx="4640327" cy="26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07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1F0DAD7-164D-4948-88C2-5ECAB3ED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00"/>
            <a:ext cx="9143999" cy="4792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Доходы бюджета (</a:t>
            </a:r>
            <a:r>
              <a:rPr lang="ru-RU" dirty="0" err="1" smtClean="0">
                <a:solidFill>
                  <a:schemeClr val="tx1"/>
                </a:solidFill>
              </a:rPr>
              <a:t>млн.руб</a:t>
            </a:r>
            <a:r>
              <a:rPr lang="ru-RU" dirty="0" smtClean="0">
                <a:solidFill>
                  <a:schemeClr val="tx1"/>
                </a:solidFill>
              </a:rPr>
              <a:t>.)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447503"/>
              </p:ext>
            </p:extLst>
          </p:nvPr>
        </p:nvGraphicFramePr>
        <p:xfrm>
          <a:off x="14954" y="504000"/>
          <a:ext cx="9144000" cy="6050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351462432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02715349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23505852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5458404"/>
                    </a:ext>
                  </a:extLst>
                </a:gridCol>
              </a:tblGrid>
              <a:tr h="28467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Наименование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2019 г.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2020 г.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2021 </a:t>
                      </a:r>
                      <a:endParaRPr lang="ru-RU" sz="2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26814585"/>
                  </a:ext>
                </a:extLst>
              </a:tr>
              <a:tr h="33114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НДФЛ</a:t>
                      </a:r>
                      <a:endParaRPr lang="ru-RU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1,3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1,8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2,8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7667393"/>
                  </a:ext>
                </a:extLst>
              </a:tr>
              <a:tr h="5170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Налог на имущество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9,3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13,7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16,9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59646564"/>
                  </a:ext>
                </a:extLst>
              </a:tr>
              <a:tr h="33114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Земельный налог</a:t>
                      </a:r>
                      <a:endParaRPr lang="ru-RU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53,0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67,6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79,8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66445893"/>
                  </a:ext>
                </a:extLst>
              </a:tr>
              <a:tr h="517057"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/>
                        <a:t>В </a:t>
                      </a:r>
                      <a:r>
                        <a:rPr lang="ru-RU" sz="1800" i="1" dirty="0" err="1" smtClean="0"/>
                        <a:t>т.ч</a:t>
                      </a:r>
                      <a:r>
                        <a:rPr lang="ru-RU" sz="1800" i="1" dirty="0" smtClean="0"/>
                        <a:t>. Юридические лица</a:t>
                      </a:r>
                      <a:endParaRPr lang="ru-RU" sz="1800" i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20,3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33,2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37,7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89934657"/>
                  </a:ext>
                </a:extLst>
              </a:tr>
              <a:tr h="517057"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/>
                        <a:t>В </a:t>
                      </a:r>
                      <a:r>
                        <a:rPr lang="ru-RU" sz="1800" i="1" dirty="0" err="1" smtClean="0"/>
                        <a:t>т.ч</a:t>
                      </a:r>
                      <a:r>
                        <a:rPr lang="ru-RU" sz="1800" i="1" dirty="0" smtClean="0"/>
                        <a:t>. Физические лица</a:t>
                      </a:r>
                      <a:endParaRPr lang="ru-RU" sz="1800" i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32,7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34,4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42,1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67708166"/>
                  </a:ext>
                </a:extLst>
              </a:tr>
              <a:tr h="98182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Доходы поступающие</a:t>
                      </a:r>
                      <a:r>
                        <a:rPr lang="ru-RU" sz="1800" baseline="0" dirty="0" smtClean="0"/>
                        <a:t> от аренды и продажи имущества</a:t>
                      </a:r>
                      <a:endParaRPr lang="ru-RU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2,4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0,1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0,1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01148005"/>
                  </a:ext>
                </a:extLst>
              </a:tr>
              <a:tr h="74944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Прочие неналоговые Доходы</a:t>
                      </a:r>
                      <a:endParaRPr lang="ru-RU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0,1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0,6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0,4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39587739"/>
                  </a:ext>
                </a:extLst>
              </a:tr>
              <a:tr h="74944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Субвенции, иные межбюджетные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ru-RU" sz="1800" dirty="0" smtClean="0"/>
                        <a:t>трансферты.</a:t>
                      </a:r>
                      <a:endParaRPr lang="ru-RU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6,9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36,7 (25)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17,0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6046280"/>
                  </a:ext>
                </a:extLst>
              </a:tr>
              <a:tr h="33114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Всего налогов</a:t>
                      </a:r>
                      <a:endParaRPr lang="ru-RU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73,0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120,5 (25)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117,0</a:t>
                      </a:r>
                      <a:endParaRPr lang="ru-RU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9106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81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rporativniy-shablon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korporativniy-shablon</Template>
  <TotalTime>1714</TotalTime>
  <Words>1179</Words>
  <Application>Microsoft Office PowerPoint</Application>
  <PresentationFormat>Экран (4:3)</PresentationFormat>
  <Paragraphs>242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a_AvanteBs</vt:lpstr>
      <vt:lpstr>Arial</vt:lpstr>
      <vt:lpstr>Calibri</vt:lpstr>
      <vt:lpstr>Calibri Light</vt:lpstr>
      <vt:lpstr>korporativniy-shablon</vt:lpstr>
      <vt:lpstr>Доклад главы Кременкульского сельского поселения</vt:lpstr>
      <vt:lpstr>Презентация PowerPoint</vt:lpstr>
      <vt:lpstr>Численность населения</vt:lpstr>
      <vt:lpstr>Данные ипотечного кредитования</vt:lpstr>
      <vt:lpstr>Ввод жилья в эксплуатацию</vt:lpstr>
      <vt:lpstr>Обращения граждан</vt:lpstr>
      <vt:lpstr>Организации на территории Кременкульского сельского поселения</vt:lpstr>
      <vt:lpstr>МОУ Кременкульская СОШ</vt:lpstr>
      <vt:lpstr>Доходы бюджета (млн.руб.)</vt:lpstr>
      <vt:lpstr>Презентация PowerPoint</vt:lpstr>
      <vt:lpstr>Презентация PowerPoint</vt:lpstr>
      <vt:lpstr>Данные по аукционам</vt:lpstr>
      <vt:lpstr>БЮДЖЕТ  КРЕМЕНКУЛЬСКОГО СЕЛЬСКОГО ПОСЕЛЕНИЯ</vt:lpstr>
      <vt:lpstr>БЮДЖЕТ  КРЕМЕНКУЛЬСКОГО СЕЛЬСКОГО ПОСЕЛЕНИЯ</vt:lpstr>
      <vt:lpstr>БЮДЖЕТ  КРЕМЕНКУЛЬСКОГО СЕЛЬСКОГО ПОСЕЛЕНИЯ</vt:lpstr>
      <vt:lpstr>БЮДЖЕТ  КРЕМЕНКУЛЬСКОГО СЕЛЬСКОГО ПОСЕЛЕНИЯ</vt:lpstr>
      <vt:lpstr>Проект «Чистая вода»</vt:lpstr>
      <vt:lpstr>БЮДЖЕТ  КРЕМЕНКУЛЬСКОГО СЕЛЬСКОГО ПОСЕЛЕНИЯ</vt:lpstr>
      <vt:lpstr>Иллюминации</vt:lpstr>
      <vt:lpstr>БЮДЖЕТ  КРЕМЕНКУЛЬСКОГО СЕЛЬСКОГО ПОСЕЛЕНИЯ</vt:lpstr>
      <vt:lpstr>БЮДЖЕТ  КРЕМЕНКУЛЬСКОГО СЕЛЬСКОГО ПОСЕЛЕНИЯ</vt:lpstr>
      <vt:lpstr>СкейтПарк</vt:lpstr>
      <vt:lpstr>Благоустройство скверов</vt:lpstr>
      <vt:lpstr>Благоустройство скверов</vt:lpstr>
      <vt:lpstr>Детские, спортивные площадки</vt:lpstr>
      <vt:lpstr>Детские, спортивные площадки</vt:lpstr>
      <vt:lpstr>БЮДЖЕТ  КРЕМЕНКУЛЬСКОГО СЕЛЬСКОГО ПОСЕЛЕНИЯ</vt:lpstr>
      <vt:lpstr>Кременкульский Дом Культуры</vt:lpstr>
      <vt:lpstr>Кременкульский Дом Культуры</vt:lpstr>
      <vt:lpstr>БЮДЖЕТ  КРЕМЕНКУЛЬСКОГО СЕЛЬСКОГО ПОСЕЛЕНИЯ</vt:lpstr>
      <vt:lpstr>Детско-Юношеская спортивная школа</vt:lpstr>
      <vt:lpstr>Дом Культуры в д.Малиновка</vt:lpstr>
      <vt:lpstr>СПАСИБО ЗА ВНИМАНИЕ!</vt:lpstr>
      <vt:lpstr>СПАСИБО</vt:lpstr>
      <vt:lpstr>Презентация PowerPoint</vt:lpstr>
      <vt:lpstr>ВСТАВЬТЕ ТЕКСТ ЗАГОЛОВКА</vt:lpstr>
      <vt:lpstr>ВСТАВЬТЕ ТЕКСТ ЗАГОЛОВКА</vt:lpstr>
      <vt:lpstr>ВСТАВЬТЕ ТЕКСТ ЗАГОЛОВКА</vt:lpstr>
      <vt:lpstr>ВСТАВЬТЕ ТЕКСТ ЗАГОЛОВКА</vt:lpstr>
      <vt:lpstr>СПАСИБО ЗА ВНИМАНИЕ!</vt:lpstr>
      <vt:lpstr>ВСТАВЬТЕ ТЕКСТ ЗАГОЛОВКА</vt:lpstr>
      <vt:lpstr>РЕСУРСЫ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Анатолий</cp:lastModifiedBy>
  <cp:revision>109</cp:revision>
  <dcterms:created xsi:type="dcterms:W3CDTF">2020-05-04T14:52:20Z</dcterms:created>
  <dcterms:modified xsi:type="dcterms:W3CDTF">2022-04-29T07:40:49Z</dcterms:modified>
</cp:coreProperties>
</file>